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8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70" r:id="rId14"/>
    <p:sldId id="369" r:id="rId15"/>
    <p:sldId id="372" r:id="rId16"/>
    <p:sldId id="371" r:id="rId17"/>
    <p:sldId id="374" r:id="rId18"/>
    <p:sldId id="373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334" autoAdjust="0"/>
  </p:normalViewPr>
  <p:slideViewPr>
    <p:cSldViewPr>
      <p:cViewPr>
        <p:scale>
          <a:sx n="80" d="100"/>
          <a:sy n="80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09EEE2-5D1D-4A57-BB5B-131717189B19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CF3D1F-63B2-41F0-8805-732D3207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2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9ABA-DF22-480C-AEB9-A454A2E7137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21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9ABA-DF22-480C-AEB9-A454A2E7137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29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9ABA-DF22-480C-AEB9-A454A2E7137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20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9ABA-DF22-480C-AEB9-A454A2E7137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7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9ABA-DF22-480C-AEB9-A454A2E7137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64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9ABA-DF22-480C-AEB9-A454A2E7137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35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9ABA-DF22-480C-AEB9-A454A2E7137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04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9ABA-DF22-480C-AEB9-A454A2E7137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79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9ABA-DF22-480C-AEB9-A454A2E7137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86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9ABA-DF22-480C-AEB9-A454A2E7137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56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9ABA-DF22-480C-AEB9-A454A2E7137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1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9ABA-DF22-480C-AEB9-A454A2E7137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92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9ABA-DF22-480C-AEB9-A454A2E7137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52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9ABA-DF22-480C-AEB9-A454A2E7137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20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9ABA-DF22-480C-AEB9-A454A2E7137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81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9ABA-DF22-480C-AEB9-A454A2E7137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21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9ABA-DF22-480C-AEB9-A454A2E7137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2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5/6/2017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9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5/6/2017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3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7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5/6/2017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33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5/6/2017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05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5/6/2017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66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5/6/2017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18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5/6/2017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36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5/6/2017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382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5/6/2017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22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5/6/2017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94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8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5/6/2017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97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5/6/2017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83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5/6/2017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93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5/6/2017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02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9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5/6/2017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0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5/6/2017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5/6/2017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4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5/6/2017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98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5/6/2017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0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5/6/2017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2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6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5/6/2017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3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68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5/6/2017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6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5/6/2017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82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4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6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5/6/2017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84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6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9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4495799"/>
            <a:ext cx="9143998" cy="1600201"/>
          </a:xfrm>
        </p:spPr>
        <p:txBody>
          <a:bodyPr>
            <a:normAutofit fontScale="92500" lnSpcReduction="20000"/>
          </a:bodyPr>
          <a:lstStyle/>
          <a:p>
            <a:pPr marL="320040" lvl="1" indent="0" algn="ctr"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AD0101"/>
                </a:solidFill>
                <a:latin typeface="+mj-lt"/>
              </a:rPr>
              <a:t>“Beyond Boundaries</a:t>
            </a:r>
            <a:r>
              <a:rPr lang="en-US" sz="4000" dirty="0" smtClean="0">
                <a:solidFill>
                  <a:srgbClr val="AD0101"/>
                </a:solidFill>
                <a:latin typeface="+mj-lt"/>
              </a:rPr>
              <a:t>”</a:t>
            </a:r>
          </a:p>
          <a:p>
            <a:pPr marL="320040" lvl="1" indent="0" algn="ctr">
              <a:spcBef>
                <a:spcPts val="0"/>
              </a:spcBef>
              <a:buNone/>
            </a:pPr>
            <a:r>
              <a:rPr lang="en-US" sz="3000" i="1" dirty="0" smtClean="0">
                <a:solidFill>
                  <a:schemeClr val="tx1"/>
                </a:solidFill>
                <a:latin typeface="Garamond" pitchFamily="18" charset="0"/>
              </a:rPr>
              <a:t>A Three-Part Lesson (including Gallery Walk Presentation Day)</a:t>
            </a:r>
            <a:endParaRPr lang="en-US" sz="3000" i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20040" lvl="1" indent="0" algn="ctr">
              <a:spcBef>
                <a:spcPts val="0"/>
              </a:spcBef>
              <a:buNone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Mr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 Price</a:t>
            </a:r>
          </a:p>
          <a:p>
            <a:pPr marL="320040" lvl="1" indent="0" algn="ctr">
              <a:spcBef>
                <a:spcPts val="0"/>
              </a:spcBef>
              <a:buNone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Julius West Middle School</a:t>
            </a:r>
          </a:p>
        </p:txBody>
      </p:sp>
      <p:pic>
        <p:nvPicPr>
          <p:cNvPr id="4" name="Picture 3" descr="C:\Users\opac\Downloads\SA_city_0100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35" y="0"/>
            <a:ext cx="701040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9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021" y="381000"/>
            <a:ext cx="7530205" cy="8806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 smtClean="0">
                <a:solidFill>
                  <a:srgbClr val="0070C0"/>
                </a:solidFill>
                <a:latin typeface="+mj-lt"/>
              </a:rPr>
              <a:t>Image #3</a:t>
            </a:r>
            <a:r>
              <a:rPr lang="en-US" sz="4000" dirty="0" smtClean="0">
                <a:solidFill>
                  <a:srgbClr val="0070C0"/>
                </a:solidFill>
                <a:latin typeface="+mj-lt"/>
              </a:rPr>
              <a:t>:</a:t>
            </a:r>
          </a:p>
        </p:txBody>
      </p:sp>
      <p:pic>
        <p:nvPicPr>
          <p:cNvPr id="5" name="Picture 4" descr="C:\Users\opac\Downloads\SA_medic_0100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3" y="1299741"/>
            <a:ext cx="7620000" cy="5558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7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022" y="567159"/>
            <a:ext cx="7530205" cy="40048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 smtClean="0">
                <a:solidFill>
                  <a:srgbClr val="0070C0"/>
                </a:solidFill>
                <a:latin typeface="+mj-lt"/>
              </a:rPr>
              <a:t>Homework</a:t>
            </a:r>
            <a:r>
              <a:rPr lang="en-US" sz="4000" dirty="0" smtClean="0">
                <a:solidFill>
                  <a:srgbClr val="0070C0"/>
                </a:solidFill>
                <a:latin typeface="+mj-lt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US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do you have about the people of Sarajevo or La </a:t>
            </a:r>
            <a:r>
              <a:rPr lang="en-US" sz="28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Benevolencija</a:t>
            </a:r>
            <a:r>
              <a:rPr lang="en-US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Come up with two good questions to ask a neighbor tomorrow.</a:t>
            </a:r>
            <a:endParaRPr lang="en-US" sz="2000" dirty="0" smtClean="0">
              <a:solidFill>
                <a:schemeClr val="tx1"/>
              </a:solidFill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0021" y="4876799"/>
            <a:ext cx="7754379" cy="12192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i="1" dirty="0">
                <a:solidFill>
                  <a:prstClr val="black"/>
                </a:solidFill>
                <a:latin typeface="Garamond"/>
                <a:cs typeface="Garamond"/>
              </a:rPr>
              <a:t>Topic: </a:t>
            </a:r>
            <a:r>
              <a:rPr lang="en-US" sz="4000" dirty="0" smtClean="0">
                <a:solidFill>
                  <a:srgbClr val="AD0101"/>
                </a:solidFill>
              </a:rPr>
              <a:t>“Beyond Boundaries, </a:t>
            </a:r>
            <a:r>
              <a:rPr lang="en-US" sz="4000" dirty="0" smtClean="0">
                <a:solidFill>
                  <a:prstClr val="black"/>
                </a:solidFill>
              </a:rPr>
              <a:t>Part 1,</a:t>
            </a:r>
            <a:r>
              <a:rPr lang="en-US" sz="4000" dirty="0" smtClean="0">
                <a:solidFill>
                  <a:srgbClr val="AD0101"/>
                </a:solidFill>
              </a:rPr>
              <a:t>” </a:t>
            </a:r>
            <a:r>
              <a:rPr lang="en-US" sz="4000" dirty="0">
                <a:solidFill>
                  <a:srgbClr val="0070C0"/>
                </a:solidFill>
              </a:rPr>
              <a:t>5.3.17</a:t>
            </a:r>
          </a:p>
        </p:txBody>
      </p:sp>
    </p:spTree>
    <p:extLst>
      <p:ext uri="{BB962C8B-B14F-4D97-AF65-F5344CB8AC3E}">
        <p14:creationId xmlns:p14="http://schemas.microsoft.com/office/powerpoint/2010/main" val="12819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046" y="4886751"/>
            <a:ext cx="7770354" cy="1200150"/>
          </a:xfrm>
        </p:spPr>
        <p:txBody>
          <a:bodyPr>
            <a:noAutofit/>
          </a:bodyPr>
          <a:lstStyle/>
          <a:p>
            <a:r>
              <a:rPr lang="en-US" sz="4000" i="1" dirty="0">
                <a:solidFill>
                  <a:prstClr val="black"/>
                </a:solidFill>
                <a:latin typeface="Garamond"/>
                <a:cs typeface="Garamond"/>
              </a:rPr>
              <a:t>Topic: </a:t>
            </a:r>
            <a:r>
              <a:rPr lang="en-US" sz="4000" dirty="0">
                <a:solidFill>
                  <a:srgbClr val="AD0101"/>
                </a:solidFill>
              </a:rPr>
              <a:t>“Beyond Boundaries, </a:t>
            </a:r>
            <a:r>
              <a:rPr lang="en-US" sz="4000" dirty="0">
                <a:solidFill>
                  <a:prstClr val="black"/>
                </a:solidFill>
              </a:rPr>
              <a:t>Part 2,</a:t>
            </a:r>
            <a:r>
              <a:rPr lang="en-US" sz="4000" dirty="0">
                <a:solidFill>
                  <a:srgbClr val="AD0101"/>
                </a:solidFill>
              </a:rPr>
              <a:t>” </a:t>
            </a:r>
            <a:r>
              <a:rPr lang="en-US" sz="4000" dirty="0">
                <a:solidFill>
                  <a:srgbClr val="0070C0"/>
                </a:solidFill>
              </a:rPr>
              <a:t>5.4.17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046" y="532263"/>
            <a:ext cx="7557835" cy="4192138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AD0101"/>
              </a:buClr>
              <a:buNone/>
            </a:pPr>
            <a:r>
              <a:rPr lang="en-US" sz="4000" dirty="0" smtClean="0">
                <a:solidFill>
                  <a:schemeClr val="accent1"/>
                </a:solidFill>
                <a:latin typeface="+mj-lt"/>
                <a:cs typeface="Garamond"/>
              </a:rPr>
              <a:t>[</a:t>
            </a:r>
            <a:r>
              <a:rPr lang="en-US" sz="4000" u="sng" dirty="0" smtClean="0">
                <a:solidFill>
                  <a:srgbClr val="0070C0"/>
                </a:solidFill>
                <a:latin typeface="+mj-lt"/>
                <a:cs typeface="Garamond"/>
              </a:rPr>
              <a:t>1</a:t>
            </a:r>
            <a:r>
              <a:rPr lang="en-US" sz="4000" u="sng" baseline="30000" dirty="0" smtClean="0">
                <a:solidFill>
                  <a:srgbClr val="0070C0"/>
                </a:solidFill>
                <a:latin typeface="+mj-lt"/>
                <a:cs typeface="Garamond"/>
              </a:rPr>
              <a:t>st</a:t>
            </a:r>
            <a:r>
              <a:rPr lang="en-US" sz="4000" u="sng" dirty="0" smtClean="0">
                <a:solidFill>
                  <a:srgbClr val="0070C0"/>
                </a:solidFill>
                <a:latin typeface="+mj-lt"/>
                <a:cs typeface="Garamond"/>
              </a:rPr>
              <a:t> Things 1</a:t>
            </a:r>
            <a:r>
              <a:rPr lang="en-US" sz="4000" u="sng" baseline="30000" dirty="0" smtClean="0">
                <a:solidFill>
                  <a:srgbClr val="0070C0"/>
                </a:solidFill>
                <a:latin typeface="+mj-lt"/>
                <a:cs typeface="Garamond"/>
              </a:rPr>
              <a:t>st</a:t>
            </a:r>
            <a:r>
              <a:rPr lang="en-US" sz="4000" dirty="0" smtClean="0">
                <a:solidFill>
                  <a:schemeClr val="accent1"/>
                </a:solidFill>
                <a:latin typeface="+mj-lt"/>
                <a:cs typeface="Garamond"/>
              </a:rPr>
              <a:t>]</a:t>
            </a:r>
            <a:r>
              <a:rPr lang="en-US" sz="4000" dirty="0" smtClean="0">
                <a:solidFill>
                  <a:srgbClr val="0070C0"/>
                </a:solidFill>
                <a:latin typeface="+mj-lt"/>
                <a:cs typeface="Garamond"/>
              </a:rPr>
              <a:t>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Clr>
                <a:srgbClr val="AD0101"/>
              </a:buClr>
              <a:buNone/>
            </a:pPr>
            <a:endParaRPr lang="en-US" sz="1400" b="1" dirty="0" smtClean="0">
              <a:solidFill>
                <a:schemeClr val="tx1"/>
              </a:solidFill>
              <a:latin typeface="Garamond" panose="02020404030301010803" pitchFamily="18" charset="0"/>
              <a:cs typeface="Garamond"/>
            </a:endParaRPr>
          </a:p>
          <a:p>
            <a:pPr marL="0" lvl="0" indent="0">
              <a:spcBef>
                <a:spcPts val="0"/>
              </a:spcBef>
              <a:buClr>
                <a:srgbClr val="AD0101"/>
              </a:buClr>
              <a:buNone/>
            </a:pPr>
            <a:r>
              <a:rPr lang="en-US" sz="2800" dirty="0">
                <a:solidFill>
                  <a:prstClr val="black"/>
                </a:solidFill>
                <a:latin typeface="Impact"/>
                <a:cs typeface="Garamond"/>
              </a:rPr>
              <a:t>YOUR TASK: </a:t>
            </a:r>
            <a:r>
              <a:rPr lang="en-US" sz="2800" i="1" dirty="0">
                <a:solidFill>
                  <a:srgbClr val="AD0101"/>
                </a:solidFill>
                <a:latin typeface="Garamond" panose="02020404030301010803" pitchFamily="18" charset="0"/>
                <a:cs typeface="Garamond"/>
              </a:rPr>
              <a:t>Have a seat and take out the following:</a:t>
            </a:r>
          </a:p>
          <a:p>
            <a:pPr marL="0" lvl="0" indent="0">
              <a:spcBef>
                <a:spcPts val="0"/>
              </a:spcBef>
              <a:buClr>
                <a:srgbClr val="AD0101"/>
              </a:buClr>
              <a:buNone/>
            </a:pPr>
            <a:endParaRPr lang="en-US" sz="1200" i="1" dirty="0">
              <a:solidFill>
                <a:srgbClr val="AD0101"/>
              </a:solidFill>
              <a:latin typeface="Garamond" panose="02020404030301010803" pitchFamily="18" charset="0"/>
              <a:cs typeface="Garamond"/>
            </a:endParaRPr>
          </a:p>
          <a:p>
            <a:pPr marL="514350" lvl="0" indent="-514350">
              <a:spcBef>
                <a:spcPts val="0"/>
              </a:spcBef>
              <a:buClr>
                <a:srgbClr val="AD0101"/>
              </a:buClr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Your </a:t>
            </a:r>
            <a:r>
              <a:rPr lang="en-US" sz="2800" dirty="0" smtClean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‘Milton Wolf Student Learning Packet’</a:t>
            </a:r>
            <a:endParaRPr lang="en-US" sz="2800" dirty="0">
              <a:solidFill>
                <a:prstClr val="black"/>
              </a:solidFill>
              <a:latin typeface="Garamond" panose="02020404030301010803" pitchFamily="18" charset="0"/>
              <a:cs typeface="Garamond"/>
            </a:endParaRPr>
          </a:p>
          <a:p>
            <a:pPr marL="514350" lvl="0" indent="-514350">
              <a:spcBef>
                <a:spcPts val="0"/>
              </a:spcBef>
              <a:buClr>
                <a:srgbClr val="AD0101"/>
              </a:buClr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A sharpened pencil or </a:t>
            </a:r>
            <a:r>
              <a:rPr lang="en-US" sz="2800" dirty="0" smtClean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pen</a:t>
            </a:r>
          </a:p>
        </p:txBody>
      </p:sp>
    </p:spTree>
    <p:extLst>
      <p:ext uri="{BB962C8B-B14F-4D97-AF65-F5344CB8AC3E}">
        <p14:creationId xmlns:p14="http://schemas.microsoft.com/office/powerpoint/2010/main" val="3669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022" y="567159"/>
            <a:ext cx="7530205" cy="4062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 smtClean="0">
                <a:solidFill>
                  <a:srgbClr val="0070C0"/>
                </a:solidFill>
                <a:latin typeface="+mj-lt"/>
                <a:cs typeface="Garamond"/>
              </a:rPr>
              <a:t>Today’s Class</a:t>
            </a:r>
            <a:r>
              <a:rPr lang="en-US" sz="4000" dirty="0" smtClean="0">
                <a:solidFill>
                  <a:srgbClr val="0070C0"/>
                </a:solidFill>
                <a:latin typeface="+mj-lt"/>
                <a:cs typeface="Garamond"/>
              </a:rPr>
              <a:t>: </a:t>
            </a:r>
          </a:p>
          <a:p>
            <a:pPr marL="0" indent="0" algn="ctr">
              <a:buNone/>
            </a:pPr>
            <a:endParaRPr lang="en-US" sz="1000" dirty="0" smtClean="0">
              <a:solidFill>
                <a:srgbClr val="0070C0"/>
              </a:solidFill>
              <a:latin typeface="+mj-lt"/>
              <a:cs typeface="Garamond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i="1" dirty="0" smtClean="0">
                <a:solidFill>
                  <a:schemeClr val="accent1"/>
                </a:solidFill>
                <a:latin typeface="Garamond"/>
                <a:cs typeface="Garamond"/>
              </a:rPr>
              <a:t>By the end of class, historians will be able to…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i="1" dirty="0" smtClean="0">
              <a:solidFill>
                <a:schemeClr val="accent1"/>
              </a:solidFill>
              <a:latin typeface="Garamond"/>
              <a:cs typeface="Garamond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Analyze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quote and images highlighting the Jewish community in Sarajevo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Construct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visual representation highlighting the impact of the people of La </a:t>
            </a:r>
            <a:r>
              <a:rPr lang="en-US" sz="2800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Benevolecija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0021" y="4876799"/>
            <a:ext cx="7754379" cy="12192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i="1" dirty="0">
                <a:solidFill>
                  <a:prstClr val="black"/>
                </a:solidFill>
                <a:latin typeface="Garamond"/>
                <a:cs typeface="Garamond"/>
              </a:rPr>
              <a:t>Topic: </a:t>
            </a:r>
            <a:r>
              <a:rPr lang="en-US" sz="4000" dirty="0" smtClean="0">
                <a:solidFill>
                  <a:srgbClr val="AD0101"/>
                </a:solidFill>
              </a:rPr>
              <a:t>“Beyond Boundaries, </a:t>
            </a:r>
            <a:r>
              <a:rPr lang="en-US" sz="4000" dirty="0" smtClean="0">
                <a:solidFill>
                  <a:prstClr val="black"/>
                </a:solidFill>
              </a:rPr>
              <a:t>Part 2,</a:t>
            </a:r>
            <a:r>
              <a:rPr lang="en-US" sz="4000" dirty="0" smtClean="0">
                <a:solidFill>
                  <a:srgbClr val="AD0101"/>
                </a:solidFill>
              </a:rPr>
              <a:t>” </a:t>
            </a:r>
            <a:r>
              <a:rPr lang="en-US" sz="4000" dirty="0" smtClean="0">
                <a:solidFill>
                  <a:srgbClr val="0070C0"/>
                </a:solidFill>
              </a:rPr>
              <a:t>5.4.17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022" y="567159"/>
            <a:ext cx="7530205" cy="4062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 smtClean="0">
                <a:solidFill>
                  <a:srgbClr val="0070C0"/>
                </a:solidFill>
                <a:latin typeface="+mj-lt"/>
                <a:cs typeface="Garamond"/>
              </a:rPr>
              <a:t>Warm-Up</a:t>
            </a:r>
            <a:r>
              <a:rPr lang="en-US" sz="4000" dirty="0" smtClean="0">
                <a:solidFill>
                  <a:srgbClr val="0070C0"/>
                </a:solidFill>
                <a:latin typeface="+mj-lt"/>
                <a:cs typeface="Garamond"/>
              </a:rPr>
              <a:t>: </a:t>
            </a:r>
          </a:p>
          <a:p>
            <a:pPr marL="0" indent="0" algn="ctr">
              <a:buNone/>
            </a:pPr>
            <a:endParaRPr lang="en-US" sz="1000" dirty="0" smtClean="0">
              <a:solidFill>
                <a:srgbClr val="0070C0"/>
              </a:solidFill>
              <a:latin typeface="+mj-lt"/>
              <a:cs typeface="Garamond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specific details can you recall from yesterday’s class?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0021" y="4876799"/>
            <a:ext cx="7754379" cy="12192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i="1" dirty="0">
                <a:solidFill>
                  <a:prstClr val="black"/>
                </a:solidFill>
                <a:latin typeface="Garamond"/>
                <a:cs typeface="Garamond"/>
              </a:rPr>
              <a:t>Topic: </a:t>
            </a:r>
            <a:r>
              <a:rPr lang="en-US" sz="4000" dirty="0" smtClean="0">
                <a:solidFill>
                  <a:srgbClr val="AD0101"/>
                </a:solidFill>
              </a:rPr>
              <a:t>“Beyond Boundaries, </a:t>
            </a:r>
            <a:r>
              <a:rPr lang="en-US" sz="4000" dirty="0" smtClean="0">
                <a:solidFill>
                  <a:prstClr val="black"/>
                </a:solidFill>
              </a:rPr>
              <a:t>Part 2,</a:t>
            </a:r>
            <a:r>
              <a:rPr lang="en-US" sz="4000" dirty="0" smtClean="0">
                <a:solidFill>
                  <a:srgbClr val="AD0101"/>
                </a:solidFill>
              </a:rPr>
              <a:t>” </a:t>
            </a:r>
            <a:r>
              <a:rPr lang="en-US" sz="4000" dirty="0" smtClean="0">
                <a:solidFill>
                  <a:srgbClr val="0070C0"/>
                </a:solidFill>
              </a:rPr>
              <a:t>5.4.17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2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022" y="567159"/>
            <a:ext cx="7530205" cy="4062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 smtClean="0">
                <a:solidFill>
                  <a:srgbClr val="0070C0"/>
                </a:solidFill>
                <a:latin typeface="+mj-lt"/>
                <a:cs typeface="Garamond"/>
              </a:rPr>
              <a:t>Quote Analysis</a:t>
            </a:r>
            <a:r>
              <a:rPr lang="en-US" sz="4000" dirty="0" smtClean="0">
                <a:solidFill>
                  <a:srgbClr val="0070C0"/>
                </a:solidFill>
                <a:latin typeface="+mj-lt"/>
                <a:cs typeface="Garamond"/>
              </a:rPr>
              <a:t>: </a:t>
            </a:r>
          </a:p>
          <a:p>
            <a:pPr marL="0" indent="0" algn="ctr">
              <a:buNone/>
            </a:pPr>
            <a:endParaRPr lang="en-US" sz="1000" dirty="0" smtClean="0">
              <a:solidFill>
                <a:srgbClr val="0070C0"/>
              </a:solidFill>
              <a:latin typeface="+mj-lt"/>
              <a:cs typeface="Garamond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“Don’t. Don’t. Don’t live under this dream that the West is going to come in and sort this problem out. Don’t dream dreams</a:t>
            </a:r>
            <a:r>
              <a:rPr lang="en-US" sz="3200" b="1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en-US" sz="320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David Owen, European Community’s Chief Negotiator, to residents of Sarajevo, December 1992.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0021" y="4876799"/>
            <a:ext cx="7754379" cy="12192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i="1" dirty="0">
                <a:solidFill>
                  <a:prstClr val="black"/>
                </a:solidFill>
                <a:latin typeface="Garamond"/>
                <a:cs typeface="Garamond"/>
              </a:rPr>
              <a:t>Topic: </a:t>
            </a:r>
            <a:r>
              <a:rPr lang="en-US" sz="4000" dirty="0" smtClean="0">
                <a:solidFill>
                  <a:srgbClr val="AD0101"/>
                </a:solidFill>
              </a:rPr>
              <a:t>“Beyond Boundaries, </a:t>
            </a:r>
            <a:r>
              <a:rPr lang="en-US" sz="4000" dirty="0" smtClean="0">
                <a:solidFill>
                  <a:prstClr val="black"/>
                </a:solidFill>
              </a:rPr>
              <a:t>Part 2,</a:t>
            </a:r>
            <a:r>
              <a:rPr lang="en-US" sz="4000" dirty="0" smtClean="0">
                <a:solidFill>
                  <a:srgbClr val="AD0101"/>
                </a:solidFill>
              </a:rPr>
              <a:t>” </a:t>
            </a:r>
            <a:r>
              <a:rPr lang="en-US" sz="4000" dirty="0" smtClean="0">
                <a:solidFill>
                  <a:srgbClr val="0070C0"/>
                </a:solidFill>
              </a:rPr>
              <a:t>5.4.17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022" y="567159"/>
            <a:ext cx="7530205" cy="4062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 smtClean="0">
                <a:solidFill>
                  <a:srgbClr val="0070C0"/>
                </a:solidFill>
                <a:latin typeface="+mj-lt"/>
                <a:cs typeface="Garamond"/>
              </a:rPr>
              <a:t>Instagram Project</a:t>
            </a:r>
            <a:r>
              <a:rPr lang="en-US" sz="4000" dirty="0" smtClean="0">
                <a:solidFill>
                  <a:srgbClr val="0070C0"/>
                </a:solidFill>
                <a:latin typeface="+mj-lt"/>
                <a:cs typeface="Garamond"/>
              </a:rPr>
              <a:t>: </a:t>
            </a:r>
          </a:p>
          <a:p>
            <a:pPr marL="0" indent="0" algn="ctr">
              <a:buNone/>
            </a:pPr>
            <a:endParaRPr lang="en-US" sz="1500" dirty="0" smtClean="0">
              <a:solidFill>
                <a:srgbClr val="0070C0"/>
              </a:solidFill>
              <a:latin typeface="+mj-lt"/>
              <a:cs typeface="Garamond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Prompt:</a:t>
            </a:r>
            <a:r>
              <a:rPr lang="en-US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Jewish community of Sarajevo looked beyond religious and cultural differences to unite at the time of the Bosnian War. Create an original Instagram post </a:t>
            </a:r>
            <a:r>
              <a:rPr lang="en-US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(following the expectations of the attached rubric)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highlights the role of the people of La </a:t>
            </a:r>
            <a:r>
              <a:rPr lang="en-US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Benevolecija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but also draws on the importance of the two quotes below. </a:t>
            </a:r>
            <a:endParaRPr lang="en-US" dirty="0" smtClean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the Jews are leaving, it is a bad sign for the city,”</a:t>
            </a:r>
            <a:r>
              <a:rPr lang="en-US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—Bosnian </a:t>
            </a:r>
            <a:r>
              <a:rPr lang="en-US" i="1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proverb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end, we will remember not the words of our enemies, but the silence of our friends,”</a:t>
            </a:r>
            <a:r>
              <a:rPr lang="en-US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—Dr. Martin Luther King, Jr.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000" dirty="0" smtClean="0">
              <a:solidFill>
                <a:srgbClr val="0070C0"/>
              </a:solidFill>
              <a:latin typeface="+mj-lt"/>
              <a:cs typeface="Garamond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0021" y="4876799"/>
            <a:ext cx="7754379" cy="12192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i="1" dirty="0">
                <a:solidFill>
                  <a:prstClr val="black"/>
                </a:solidFill>
                <a:latin typeface="Garamond"/>
                <a:cs typeface="Garamond"/>
              </a:rPr>
              <a:t>Topic: </a:t>
            </a:r>
            <a:r>
              <a:rPr lang="en-US" sz="4000" dirty="0" smtClean="0">
                <a:solidFill>
                  <a:srgbClr val="AD0101"/>
                </a:solidFill>
              </a:rPr>
              <a:t>“Beyond Boundaries, </a:t>
            </a:r>
            <a:r>
              <a:rPr lang="en-US" sz="4000" dirty="0" smtClean="0">
                <a:solidFill>
                  <a:prstClr val="black"/>
                </a:solidFill>
              </a:rPr>
              <a:t>Part 2,</a:t>
            </a:r>
            <a:r>
              <a:rPr lang="en-US" sz="4000" dirty="0" smtClean="0">
                <a:solidFill>
                  <a:srgbClr val="AD0101"/>
                </a:solidFill>
              </a:rPr>
              <a:t>” </a:t>
            </a:r>
            <a:r>
              <a:rPr lang="en-US" sz="4000" dirty="0" smtClean="0">
                <a:solidFill>
                  <a:srgbClr val="0070C0"/>
                </a:solidFill>
              </a:rPr>
              <a:t>5.4.17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022" y="567159"/>
            <a:ext cx="7530205" cy="4062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 smtClean="0">
                <a:solidFill>
                  <a:srgbClr val="0070C0"/>
                </a:solidFill>
                <a:latin typeface="+mj-lt"/>
                <a:cs typeface="Garamond"/>
              </a:rPr>
              <a:t>Homework</a:t>
            </a:r>
            <a:r>
              <a:rPr lang="en-US" sz="4000" dirty="0" smtClean="0">
                <a:solidFill>
                  <a:srgbClr val="0070C0"/>
                </a:solidFill>
                <a:latin typeface="+mj-lt"/>
                <a:cs typeface="Garamond"/>
              </a:rPr>
              <a:t>: </a:t>
            </a:r>
          </a:p>
          <a:p>
            <a:pPr marL="0" indent="0" algn="ctr">
              <a:buNone/>
            </a:pPr>
            <a:endParaRPr lang="en-US" sz="1000" dirty="0" smtClean="0">
              <a:solidFill>
                <a:srgbClr val="0070C0"/>
              </a:solidFill>
              <a:latin typeface="+mj-lt"/>
              <a:cs typeface="Garamond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Complete your Instagram Project.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0021" y="4876799"/>
            <a:ext cx="7754379" cy="12192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i="1" dirty="0">
                <a:solidFill>
                  <a:prstClr val="black"/>
                </a:solidFill>
                <a:latin typeface="Garamond"/>
                <a:cs typeface="Garamond"/>
              </a:rPr>
              <a:t>Topic: </a:t>
            </a:r>
            <a:r>
              <a:rPr lang="en-US" sz="4000" dirty="0" smtClean="0">
                <a:solidFill>
                  <a:srgbClr val="AD0101"/>
                </a:solidFill>
              </a:rPr>
              <a:t>“Beyond Boundaries, </a:t>
            </a:r>
            <a:r>
              <a:rPr lang="en-US" sz="4000" dirty="0" smtClean="0">
                <a:solidFill>
                  <a:prstClr val="black"/>
                </a:solidFill>
              </a:rPr>
              <a:t>Part 2,</a:t>
            </a:r>
            <a:r>
              <a:rPr lang="en-US" sz="4000" dirty="0" smtClean="0">
                <a:solidFill>
                  <a:srgbClr val="AD0101"/>
                </a:solidFill>
              </a:rPr>
              <a:t>” </a:t>
            </a:r>
            <a:r>
              <a:rPr lang="en-US" sz="4000" dirty="0" smtClean="0">
                <a:solidFill>
                  <a:srgbClr val="0070C0"/>
                </a:solidFill>
              </a:rPr>
              <a:t>5.4.17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022" y="567159"/>
            <a:ext cx="7530205" cy="4062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 smtClean="0">
                <a:solidFill>
                  <a:srgbClr val="0070C0"/>
                </a:solidFill>
                <a:latin typeface="+mj-lt"/>
                <a:cs typeface="Garamond"/>
              </a:rPr>
              <a:t>Today’s Class</a:t>
            </a:r>
            <a:r>
              <a:rPr lang="en-US" sz="4000" dirty="0" smtClean="0">
                <a:solidFill>
                  <a:srgbClr val="0070C0"/>
                </a:solidFill>
                <a:latin typeface="+mj-lt"/>
                <a:cs typeface="Garamond"/>
              </a:rPr>
              <a:t>: </a:t>
            </a:r>
          </a:p>
          <a:p>
            <a:pPr marL="0" indent="0" algn="ctr">
              <a:buNone/>
            </a:pPr>
            <a:endParaRPr lang="en-US" sz="1000" dirty="0" smtClean="0">
              <a:solidFill>
                <a:srgbClr val="0070C0"/>
              </a:solidFill>
              <a:latin typeface="+mj-lt"/>
              <a:cs typeface="Garamond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i="1" dirty="0" smtClean="0">
                <a:solidFill>
                  <a:schemeClr val="accent1"/>
                </a:solidFill>
                <a:latin typeface="Garamond"/>
                <a:cs typeface="Garamond"/>
              </a:rPr>
              <a:t>By the end of class, historians will be able to…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i="1" dirty="0" smtClean="0">
              <a:solidFill>
                <a:schemeClr val="accent1"/>
              </a:solidFill>
              <a:latin typeface="Garamond"/>
              <a:cs typeface="Garamond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Garamond"/>
              </a:rPr>
              <a:t>Identify </a:t>
            </a:r>
            <a:r>
              <a:rPr lang="en-US" sz="2800" dirty="0" smtClean="0">
                <a:solidFill>
                  <a:srgbClr val="000000"/>
                </a:solidFill>
                <a:latin typeface="Garamond" panose="02020404030301010803" pitchFamily="18" charset="0"/>
                <a:cs typeface="Garamond"/>
              </a:rPr>
              <a:t>commonalities in the face of difference between peers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Garamond"/>
              </a:rPr>
              <a:t>Analyze </a:t>
            </a:r>
            <a:r>
              <a:rPr lang="en-US" sz="2800" dirty="0" smtClean="0">
                <a:solidFill>
                  <a:srgbClr val="000000"/>
                </a:solidFill>
                <a:latin typeface="Garamond" panose="02020404030301010803" pitchFamily="18" charset="0"/>
                <a:cs typeface="Garamond"/>
              </a:rPr>
              <a:t>a quote and images highlighting the Jewish community in Sarajevo</a:t>
            </a:r>
            <a:endParaRPr lang="en-US" sz="1200" dirty="0">
              <a:solidFill>
                <a:srgbClr val="0070C0"/>
              </a:solidFill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0021" y="4876799"/>
            <a:ext cx="7754379" cy="12192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i="1" dirty="0">
                <a:solidFill>
                  <a:prstClr val="black"/>
                </a:solidFill>
                <a:latin typeface="Garamond"/>
                <a:cs typeface="Garamond"/>
              </a:rPr>
              <a:t>Topic: </a:t>
            </a:r>
            <a:r>
              <a:rPr lang="en-US" sz="4000" dirty="0" smtClean="0">
                <a:solidFill>
                  <a:srgbClr val="AD0101"/>
                </a:solidFill>
              </a:rPr>
              <a:t>“Beyond Boundaries, </a:t>
            </a:r>
            <a:r>
              <a:rPr lang="en-US" sz="4000" dirty="0" smtClean="0">
                <a:solidFill>
                  <a:schemeClr val="tx1"/>
                </a:solidFill>
              </a:rPr>
              <a:t>Part 1,</a:t>
            </a:r>
            <a:r>
              <a:rPr lang="en-US" sz="4000" dirty="0" smtClean="0">
                <a:solidFill>
                  <a:srgbClr val="AD0101"/>
                </a:solidFill>
              </a:rPr>
              <a:t>” </a:t>
            </a:r>
            <a:r>
              <a:rPr lang="en-US" sz="4000" dirty="0">
                <a:solidFill>
                  <a:srgbClr val="0070C0"/>
                </a:solidFill>
              </a:rPr>
              <a:t>5.3.17</a:t>
            </a:r>
          </a:p>
        </p:txBody>
      </p:sp>
    </p:spTree>
    <p:extLst>
      <p:ext uri="{BB962C8B-B14F-4D97-AF65-F5344CB8AC3E}">
        <p14:creationId xmlns:p14="http://schemas.microsoft.com/office/powerpoint/2010/main" val="2098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022" y="567159"/>
            <a:ext cx="7530205" cy="36238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 smtClean="0">
                <a:solidFill>
                  <a:srgbClr val="0070C0"/>
                </a:solidFill>
                <a:latin typeface="+mj-lt"/>
                <a:cs typeface="Garamond"/>
              </a:rPr>
              <a:t>Warm-Up</a:t>
            </a:r>
            <a:r>
              <a:rPr lang="en-US" sz="4000" dirty="0" smtClean="0">
                <a:solidFill>
                  <a:srgbClr val="0070C0"/>
                </a:solidFill>
                <a:latin typeface="+mj-lt"/>
                <a:cs typeface="Garamond"/>
              </a:rPr>
              <a:t>: </a:t>
            </a:r>
          </a:p>
          <a:p>
            <a:pPr marL="0" indent="0" algn="ctr">
              <a:buNone/>
            </a:pPr>
            <a:endParaRPr lang="en-US" sz="1000" dirty="0" smtClean="0">
              <a:solidFill>
                <a:srgbClr val="0070C0"/>
              </a:solidFill>
              <a:latin typeface="+mj-lt"/>
              <a:cs typeface="Garamond"/>
            </a:endParaRPr>
          </a:p>
          <a:p>
            <a:pPr marL="0" indent="0" algn="ctr">
              <a:buNone/>
            </a:pPr>
            <a:endParaRPr lang="en-US" sz="1000" dirty="0" smtClean="0">
              <a:solidFill>
                <a:srgbClr val="0070C0"/>
              </a:solidFill>
              <a:latin typeface="+mj-lt"/>
              <a:cs typeface="Garamond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i="1" dirty="0" smtClean="0">
                <a:solidFill>
                  <a:schemeClr val="accent1"/>
                </a:solidFill>
                <a:latin typeface="Garamond"/>
                <a:cs typeface="Garamond"/>
              </a:rPr>
              <a:t>Where the Wind Blows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0021" y="4876799"/>
            <a:ext cx="7754379" cy="12192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i="1" dirty="0">
                <a:solidFill>
                  <a:prstClr val="black"/>
                </a:solidFill>
                <a:latin typeface="Garamond"/>
                <a:cs typeface="Garamond"/>
              </a:rPr>
              <a:t>Topic: </a:t>
            </a:r>
            <a:r>
              <a:rPr lang="en-US" sz="4000" dirty="0" smtClean="0">
                <a:solidFill>
                  <a:srgbClr val="AD0101"/>
                </a:solidFill>
              </a:rPr>
              <a:t>“Beyond Boundaries, </a:t>
            </a:r>
            <a:r>
              <a:rPr lang="en-US" sz="4000" dirty="0" smtClean="0">
                <a:solidFill>
                  <a:prstClr val="black"/>
                </a:solidFill>
              </a:rPr>
              <a:t>Part 1,</a:t>
            </a:r>
            <a:r>
              <a:rPr lang="en-US" sz="4000" dirty="0" smtClean="0">
                <a:solidFill>
                  <a:srgbClr val="AD0101"/>
                </a:solidFill>
              </a:rPr>
              <a:t>” </a:t>
            </a:r>
            <a:r>
              <a:rPr lang="en-US" sz="4000" dirty="0">
                <a:solidFill>
                  <a:srgbClr val="0070C0"/>
                </a:solidFill>
              </a:rPr>
              <a:t>5.3.17</a:t>
            </a:r>
          </a:p>
        </p:txBody>
      </p:sp>
    </p:spTree>
    <p:extLst>
      <p:ext uri="{BB962C8B-B14F-4D97-AF65-F5344CB8AC3E}">
        <p14:creationId xmlns:p14="http://schemas.microsoft.com/office/powerpoint/2010/main" val="27669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022" y="567159"/>
            <a:ext cx="7530205" cy="40048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 smtClean="0">
                <a:solidFill>
                  <a:srgbClr val="0070C0"/>
                </a:solidFill>
                <a:latin typeface="+mj-lt"/>
                <a:cs typeface="Garamond"/>
              </a:rPr>
              <a:t>Warm-Up</a:t>
            </a:r>
            <a:r>
              <a:rPr lang="en-US" sz="4000" dirty="0" smtClean="0">
                <a:solidFill>
                  <a:srgbClr val="0070C0"/>
                </a:solidFill>
                <a:latin typeface="+mj-lt"/>
                <a:cs typeface="Garamond"/>
              </a:rPr>
              <a:t>: </a:t>
            </a:r>
            <a:r>
              <a:rPr lang="en-US" sz="4000" dirty="0" smtClean="0">
                <a:solidFill>
                  <a:schemeClr val="tx1"/>
                </a:solidFill>
                <a:latin typeface="Garamond" panose="02020404030301010803" pitchFamily="18" charset="0"/>
                <a:cs typeface="Garamond"/>
              </a:rPr>
              <a:t>Debriefing Questions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accent1"/>
                </a:solidFill>
                <a:latin typeface="Garamond"/>
                <a:cs typeface="Garamond"/>
              </a:rPr>
              <a:t>Where the Wind Blows</a:t>
            </a:r>
          </a:p>
          <a:p>
            <a:pPr marL="0" indent="0" algn="ctr">
              <a:buNone/>
            </a:pPr>
            <a:endParaRPr lang="en-US" sz="1200" i="1" dirty="0">
              <a:solidFill>
                <a:schemeClr val="accent1"/>
              </a:solidFill>
              <a:latin typeface="Garamond"/>
              <a:cs typeface="Garamond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Garamond"/>
                <a:cs typeface="Garamond"/>
              </a:rPr>
              <a:t>What do you think was the purpose of this activity?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Garamond"/>
                <a:cs typeface="Garamond"/>
              </a:rPr>
              <a:t>Did you learn anything you did not already know about your peers? If so, what was it?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0021" y="4876799"/>
            <a:ext cx="7754379" cy="12192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i="1" dirty="0">
                <a:solidFill>
                  <a:prstClr val="black"/>
                </a:solidFill>
                <a:latin typeface="Garamond"/>
                <a:cs typeface="Garamond"/>
              </a:rPr>
              <a:t>Topic: </a:t>
            </a:r>
            <a:r>
              <a:rPr lang="en-US" sz="4000" dirty="0" smtClean="0">
                <a:solidFill>
                  <a:srgbClr val="AD0101"/>
                </a:solidFill>
              </a:rPr>
              <a:t>“Beyond Boundaries, </a:t>
            </a:r>
            <a:r>
              <a:rPr lang="en-US" sz="4000" dirty="0" smtClean="0">
                <a:solidFill>
                  <a:prstClr val="black"/>
                </a:solidFill>
              </a:rPr>
              <a:t>Part 1,</a:t>
            </a:r>
            <a:r>
              <a:rPr lang="en-US" sz="4000" dirty="0" smtClean="0">
                <a:solidFill>
                  <a:srgbClr val="AD0101"/>
                </a:solidFill>
              </a:rPr>
              <a:t>” </a:t>
            </a:r>
            <a:r>
              <a:rPr lang="en-US" sz="4000" dirty="0">
                <a:solidFill>
                  <a:srgbClr val="0070C0"/>
                </a:solidFill>
              </a:rPr>
              <a:t>5.3.17</a:t>
            </a:r>
          </a:p>
        </p:txBody>
      </p:sp>
    </p:spTree>
    <p:extLst>
      <p:ext uri="{BB962C8B-B14F-4D97-AF65-F5344CB8AC3E}">
        <p14:creationId xmlns:p14="http://schemas.microsoft.com/office/powerpoint/2010/main" val="42339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022" y="567159"/>
            <a:ext cx="7530205" cy="40048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 smtClean="0">
                <a:solidFill>
                  <a:srgbClr val="0070C0"/>
                </a:solidFill>
                <a:latin typeface="+mj-lt"/>
                <a:cs typeface="Garamond"/>
              </a:rPr>
              <a:t>Video</a:t>
            </a:r>
            <a:r>
              <a:rPr lang="en-US" sz="4000" dirty="0" smtClean="0">
                <a:solidFill>
                  <a:srgbClr val="0070C0"/>
                </a:solidFill>
                <a:latin typeface="+mj-lt"/>
                <a:cs typeface="Garamond"/>
              </a:rPr>
              <a:t>: 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accent1"/>
                </a:solidFill>
                <a:latin typeface="Garamond" panose="02020404030301010803" pitchFamily="18" charset="0"/>
                <a:cs typeface="Garamond"/>
              </a:rPr>
              <a:t>Survival in Sarajevo</a:t>
            </a:r>
            <a:endParaRPr lang="en-US" sz="3200" i="1" dirty="0">
              <a:solidFill>
                <a:schemeClr val="accent1"/>
              </a:solidFill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+mj-lt"/>
              <a:cs typeface="Garamond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+mj-lt"/>
                <a:cs typeface="Garamond"/>
              </a:rPr>
              <a:t>YOUR TASK: </a:t>
            </a:r>
            <a:r>
              <a:rPr lang="en-US" sz="3200" dirty="0" smtClean="0">
                <a:solidFill>
                  <a:schemeClr val="tx1"/>
                </a:solidFill>
                <a:latin typeface="Garamond"/>
                <a:cs typeface="Garamond"/>
              </a:rPr>
              <a:t>Fill in your graphic organizer during the film “Survival in Sarajevo”.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0021" y="4876799"/>
            <a:ext cx="7754379" cy="12192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i="1" dirty="0">
                <a:solidFill>
                  <a:prstClr val="black"/>
                </a:solidFill>
                <a:latin typeface="Garamond"/>
                <a:cs typeface="Garamond"/>
              </a:rPr>
              <a:t>Topic: </a:t>
            </a:r>
            <a:r>
              <a:rPr lang="en-US" sz="4000" dirty="0" smtClean="0">
                <a:solidFill>
                  <a:srgbClr val="AD0101"/>
                </a:solidFill>
              </a:rPr>
              <a:t>“Beyond Boundaries, </a:t>
            </a:r>
            <a:r>
              <a:rPr lang="en-US" sz="4000" dirty="0" smtClean="0">
                <a:solidFill>
                  <a:prstClr val="black"/>
                </a:solidFill>
              </a:rPr>
              <a:t>Part 1,</a:t>
            </a:r>
            <a:r>
              <a:rPr lang="en-US" sz="4000" dirty="0" smtClean="0">
                <a:solidFill>
                  <a:srgbClr val="AD0101"/>
                </a:solidFill>
              </a:rPr>
              <a:t>” </a:t>
            </a:r>
            <a:r>
              <a:rPr lang="en-US" sz="4000" dirty="0">
                <a:solidFill>
                  <a:srgbClr val="0070C0"/>
                </a:solidFill>
              </a:rPr>
              <a:t>5.3.17</a:t>
            </a:r>
          </a:p>
        </p:txBody>
      </p:sp>
    </p:spTree>
    <p:extLst>
      <p:ext uri="{BB962C8B-B14F-4D97-AF65-F5344CB8AC3E}">
        <p14:creationId xmlns:p14="http://schemas.microsoft.com/office/powerpoint/2010/main" val="33306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022" y="567159"/>
            <a:ext cx="7530205" cy="40048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 smtClean="0">
                <a:solidFill>
                  <a:srgbClr val="0070C0"/>
                </a:solidFill>
                <a:latin typeface="+mj-lt"/>
                <a:cs typeface="Garamond"/>
              </a:rPr>
              <a:t>Video</a:t>
            </a:r>
            <a:r>
              <a:rPr lang="en-US" sz="4000" dirty="0" smtClean="0">
                <a:solidFill>
                  <a:srgbClr val="0070C0"/>
                </a:solidFill>
                <a:latin typeface="+mj-lt"/>
                <a:cs typeface="Garamond"/>
              </a:rPr>
              <a:t>: 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accent1"/>
                </a:solidFill>
                <a:latin typeface="Garamond" panose="02020404030301010803" pitchFamily="18" charset="0"/>
                <a:cs typeface="Garamond"/>
              </a:rPr>
              <a:t>Survival in Sarajevo</a:t>
            </a:r>
            <a:endParaRPr lang="en-US" sz="3200" i="1" dirty="0">
              <a:solidFill>
                <a:schemeClr val="accent1"/>
              </a:solidFill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+mj-lt"/>
              <a:cs typeface="Garamond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+mj-lt"/>
                <a:cs typeface="Garamond"/>
              </a:rPr>
              <a:t>YOUR TASK: </a:t>
            </a:r>
            <a:r>
              <a:rPr lang="en-US" sz="3200" dirty="0" smtClean="0">
                <a:solidFill>
                  <a:schemeClr val="tx1"/>
                </a:solidFill>
                <a:latin typeface="Garamond"/>
                <a:cs typeface="Garamond"/>
              </a:rPr>
              <a:t>Turn &amp; Talk– share responses with your neighbor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0021" y="4876799"/>
            <a:ext cx="7754379" cy="12192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i="1" dirty="0">
                <a:solidFill>
                  <a:prstClr val="black"/>
                </a:solidFill>
                <a:latin typeface="Garamond"/>
                <a:cs typeface="Garamond"/>
              </a:rPr>
              <a:t>Topic: </a:t>
            </a:r>
            <a:r>
              <a:rPr lang="en-US" sz="4000" dirty="0" smtClean="0">
                <a:solidFill>
                  <a:srgbClr val="AD0101"/>
                </a:solidFill>
              </a:rPr>
              <a:t>“Beyond Boundaries, </a:t>
            </a:r>
            <a:r>
              <a:rPr lang="en-US" sz="4000" dirty="0" smtClean="0">
                <a:solidFill>
                  <a:prstClr val="black"/>
                </a:solidFill>
              </a:rPr>
              <a:t>Part 1,</a:t>
            </a:r>
            <a:r>
              <a:rPr lang="en-US" sz="4000" dirty="0" smtClean="0">
                <a:solidFill>
                  <a:srgbClr val="AD0101"/>
                </a:solidFill>
              </a:rPr>
              <a:t>” </a:t>
            </a:r>
            <a:r>
              <a:rPr lang="en-US" sz="4000" dirty="0">
                <a:solidFill>
                  <a:srgbClr val="0070C0"/>
                </a:solidFill>
              </a:rPr>
              <a:t>5.3.17</a:t>
            </a:r>
          </a:p>
        </p:txBody>
      </p:sp>
    </p:spTree>
    <p:extLst>
      <p:ext uri="{BB962C8B-B14F-4D97-AF65-F5344CB8AC3E}">
        <p14:creationId xmlns:p14="http://schemas.microsoft.com/office/powerpoint/2010/main" val="4216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022" y="567159"/>
            <a:ext cx="7530205" cy="400484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700" u="sng" dirty="0" smtClean="0">
                <a:solidFill>
                  <a:srgbClr val="0070C0"/>
                </a:solidFill>
                <a:latin typeface="+mj-lt"/>
              </a:rPr>
              <a:t>Photo Analysis</a:t>
            </a:r>
            <a:r>
              <a:rPr lang="en-US" sz="5200" dirty="0" smtClean="0">
                <a:solidFill>
                  <a:srgbClr val="0070C0"/>
                </a:solidFill>
                <a:latin typeface="+mj-lt"/>
              </a:rPr>
              <a:t>:</a:t>
            </a:r>
          </a:p>
          <a:p>
            <a:pPr marL="742950" indent="-742950">
              <a:buAutoNum type="arabicPeriod"/>
            </a:pPr>
            <a:r>
              <a:rPr lang="en-US" sz="3300" dirty="0" smtClean="0">
                <a:latin typeface="Garamond" panose="02020404030301010803" pitchFamily="18" charset="0"/>
              </a:rPr>
              <a:t>Study </a:t>
            </a:r>
            <a:r>
              <a:rPr lang="en-US" sz="3300" dirty="0">
                <a:latin typeface="Garamond" panose="02020404030301010803" pitchFamily="18" charset="0"/>
              </a:rPr>
              <a:t>the photograph for 1 minute to form a complete impression of what makes up the image. </a:t>
            </a:r>
            <a:endParaRPr lang="en-US" sz="3300" dirty="0" smtClean="0">
              <a:latin typeface="Garamond" panose="02020404030301010803" pitchFamily="18" charset="0"/>
            </a:endParaRPr>
          </a:p>
          <a:p>
            <a:pPr marL="742950" indent="-742950">
              <a:buAutoNum type="arabicPeriod"/>
            </a:pPr>
            <a:r>
              <a:rPr lang="en-US" sz="3300" dirty="0" smtClean="0">
                <a:latin typeface="Garamond" panose="02020404030301010803" pitchFamily="18" charset="0"/>
              </a:rPr>
              <a:t>Then</a:t>
            </a:r>
            <a:r>
              <a:rPr lang="en-US" sz="3300" dirty="0">
                <a:latin typeface="Garamond" panose="02020404030301010803" pitchFamily="18" charset="0"/>
              </a:rPr>
              <a:t>, divide the photograph into quadrants and study each quadrant to see what new details become visible</a:t>
            </a:r>
            <a:r>
              <a:rPr lang="en-US" sz="3300" dirty="0" smtClean="0">
                <a:latin typeface="Garamond" panose="02020404030301010803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300" dirty="0" smtClean="0">
                <a:latin typeface="Garamond" panose="02020404030301010803" pitchFamily="18" charset="0"/>
              </a:rPr>
              <a:t> Fill </a:t>
            </a:r>
            <a:r>
              <a:rPr lang="en-US" sz="3300" dirty="0">
                <a:latin typeface="Garamond" panose="02020404030301010803" pitchFamily="18" charset="0"/>
              </a:rPr>
              <a:t>in your chart by recording the details you observe from each photograph. </a:t>
            </a:r>
            <a:endParaRPr lang="en-US" sz="2800" dirty="0" smtClean="0">
              <a:solidFill>
                <a:schemeClr val="tx1"/>
              </a:solidFill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0021" y="4876799"/>
            <a:ext cx="7754379" cy="12192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i="1" dirty="0">
                <a:solidFill>
                  <a:prstClr val="black"/>
                </a:solidFill>
                <a:latin typeface="Garamond"/>
                <a:cs typeface="Garamond"/>
              </a:rPr>
              <a:t>Topic: </a:t>
            </a:r>
            <a:r>
              <a:rPr lang="en-US" sz="4000" dirty="0" smtClean="0">
                <a:solidFill>
                  <a:srgbClr val="AD0101"/>
                </a:solidFill>
              </a:rPr>
              <a:t>“Beyond Boundaries, </a:t>
            </a:r>
            <a:r>
              <a:rPr lang="en-US" sz="4000" dirty="0" smtClean="0">
                <a:solidFill>
                  <a:prstClr val="black"/>
                </a:solidFill>
              </a:rPr>
              <a:t>Part 1,</a:t>
            </a:r>
            <a:r>
              <a:rPr lang="en-US" sz="4000" dirty="0" smtClean="0">
                <a:solidFill>
                  <a:srgbClr val="AD0101"/>
                </a:solidFill>
              </a:rPr>
              <a:t>” </a:t>
            </a:r>
            <a:r>
              <a:rPr lang="en-US" sz="4000" dirty="0">
                <a:solidFill>
                  <a:srgbClr val="0070C0"/>
                </a:solidFill>
              </a:rPr>
              <a:t>5.3.17</a:t>
            </a:r>
          </a:p>
        </p:txBody>
      </p:sp>
    </p:spTree>
    <p:extLst>
      <p:ext uri="{BB962C8B-B14F-4D97-AF65-F5344CB8AC3E}">
        <p14:creationId xmlns:p14="http://schemas.microsoft.com/office/powerpoint/2010/main" val="28330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021" y="381000"/>
            <a:ext cx="7530205" cy="8806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 smtClean="0">
                <a:solidFill>
                  <a:srgbClr val="0070C0"/>
                </a:solidFill>
                <a:latin typeface="+mj-lt"/>
              </a:rPr>
              <a:t>Image #1</a:t>
            </a:r>
            <a:r>
              <a:rPr lang="en-US" sz="4000" dirty="0" smtClean="0">
                <a:solidFill>
                  <a:srgbClr val="0070C0"/>
                </a:solidFill>
                <a:latin typeface="+mj-lt"/>
              </a:rPr>
              <a:t>:</a:t>
            </a:r>
          </a:p>
        </p:txBody>
      </p:sp>
      <p:pic>
        <p:nvPicPr>
          <p:cNvPr id="5" name="Picture 4" descr="C:\Users\opac\Downloads\SA_city_0100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22" y="1261640"/>
            <a:ext cx="8637477" cy="5596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4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021" y="381000"/>
            <a:ext cx="7530205" cy="8806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 smtClean="0">
                <a:solidFill>
                  <a:srgbClr val="0070C0"/>
                </a:solidFill>
                <a:latin typeface="+mj-lt"/>
              </a:rPr>
              <a:t>Image #2</a:t>
            </a:r>
            <a:r>
              <a:rPr lang="en-US" sz="4000" dirty="0" smtClean="0">
                <a:solidFill>
                  <a:srgbClr val="0070C0"/>
                </a:solidFill>
                <a:latin typeface="+mj-lt"/>
              </a:rPr>
              <a:t>:</a:t>
            </a:r>
          </a:p>
        </p:txBody>
      </p:sp>
      <p:pic>
        <p:nvPicPr>
          <p:cNvPr id="4" name="Picture 3" descr="C:\Users\opac\Downloads\SA_conv_0100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71" y="1239869"/>
            <a:ext cx="8032304" cy="5618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2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6416</TotalTime>
  <Words>627</Words>
  <Application>Microsoft Office PowerPoint</Application>
  <PresentationFormat>On-screen Show (4:3)</PresentationFormat>
  <Paragraphs>96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Newsprint</vt:lpstr>
      <vt:lpstr>2_Newsprint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Topic: “Beyond Boundaries, Part 2,” 5.4.17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Focus: Introduction, 8.31.15</dc:title>
  <dc:creator>Resident</dc:creator>
  <cp:lastModifiedBy>Public Access Computer</cp:lastModifiedBy>
  <cp:revision>330</cp:revision>
  <cp:lastPrinted>2015-11-30T13:40:49Z</cp:lastPrinted>
  <dcterms:created xsi:type="dcterms:W3CDTF">2015-08-17T20:12:16Z</dcterms:created>
  <dcterms:modified xsi:type="dcterms:W3CDTF">2017-05-06T16:53:56Z</dcterms:modified>
</cp:coreProperties>
</file>