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6"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9" d="100"/>
          <a:sy n="119" d="100"/>
        </p:scale>
        <p:origin x="-76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cs-CZ"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8E80666-FB37-4B36-9149-507F3B0178E3}" type="datetimeFigureOut">
              <a:rPr lang="en-US" smtClean="0"/>
              <a:pPr/>
              <a:t>5/8/13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739C4FB-7D33-419B-8833-D1372BFD11C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a:p>
        </p:txBody>
      </p:sp>
      <p:sp>
        <p:nvSpPr>
          <p:cNvPr id="5" name="Date Placeholder 4"/>
          <p:cNvSpPr>
            <a:spLocks noGrp="1"/>
          </p:cNvSpPr>
          <p:nvPr>
            <p:ph type="dt" sz="half" idx="10"/>
          </p:nvPr>
        </p:nvSpPr>
        <p:spPr/>
        <p:txBody>
          <a:bodyPr/>
          <a:lstStyle/>
          <a:p>
            <a:fld id="{51EAED38-0C58-6641-AB08-1189632583CD}"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BE985-CEDC-A345-AA84-A36D1D90E36B}"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dirty="0"/>
          </a:p>
        </p:txBody>
      </p:sp>
      <p:sp>
        <p:nvSpPr>
          <p:cNvPr id="5" name="Date Placeholder 4"/>
          <p:cNvSpPr>
            <a:spLocks noGrp="1"/>
          </p:cNvSpPr>
          <p:nvPr>
            <p:ph type="dt" sz="half" idx="10"/>
          </p:nvPr>
        </p:nvSpPr>
        <p:spPr/>
        <p:txBody>
          <a:bodyPr/>
          <a:lstStyle/>
          <a:p>
            <a:fld id="{51EAED38-0C58-6641-AB08-1189632583CD}"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BE985-CEDC-A345-AA84-A36D1D90E36B}"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a:p>
        </p:txBody>
      </p:sp>
      <p:sp>
        <p:nvSpPr>
          <p:cNvPr id="3" name="Date Placeholder 2"/>
          <p:cNvSpPr>
            <a:spLocks noGrp="1"/>
          </p:cNvSpPr>
          <p:nvPr>
            <p:ph type="dt" sz="half" idx="10"/>
          </p:nvPr>
        </p:nvSpPr>
        <p:spPr/>
        <p:txBody>
          <a:bodyPr/>
          <a:lstStyle/>
          <a:p>
            <a:fld id="{51EAED38-0C58-6641-AB08-1189632583CD}" type="datetimeFigureOut">
              <a:rPr lang="en-US" smtClean="0"/>
              <a:t>5/8/13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BE985-CEDC-A345-AA84-A36D1D90E36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AED38-0C58-6641-AB08-1189632583CD}" type="datetimeFigureOut">
              <a:rPr lang="en-US" smtClean="0"/>
              <a:t>5/8/13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BE985-CEDC-A345-AA84-A36D1D90E36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cs-CZ"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51EAED38-0C58-6641-AB08-1189632583CD}"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BE985-CEDC-A345-AA84-A36D1D90E36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cs-CZ"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51EAED38-0C58-6641-AB08-1189632583CD}"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BE985-CEDC-A345-AA84-A36D1D90E36B}"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cs-CZ"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cs-CZ"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cs-CZ"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cs-CZ"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51EAED38-0C58-6641-AB08-1189632583CD}"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BE985-CEDC-A345-AA84-A36D1D90E36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cs-CZ"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51EAED38-0C58-6641-AB08-1189632583CD}"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BE985-CEDC-A345-AA84-A36D1D90E36B}"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cs-CZ"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cs-CZ"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cs-CZ"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cs-CZ"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51EAED38-0C58-6641-AB08-1189632583CD}"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BE985-CEDC-A345-AA84-A36D1D90E36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dirty="0"/>
          </a:p>
        </p:txBody>
      </p:sp>
      <p:sp>
        <p:nvSpPr>
          <p:cNvPr id="4" name="Date Placeholder 3"/>
          <p:cNvSpPr>
            <a:spLocks noGrp="1"/>
          </p:cNvSpPr>
          <p:nvPr>
            <p:ph type="dt" sz="half" idx="10"/>
          </p:nvPr>
        </p:nvSpPr>
        <p:spPr/>
        <p:txBody>
          <a:bodyPr/>
          <a:lstStyle/>
          <a:p>
            <a:fld id="{51EAED38-0C58-6641-AB08-1189632583CD}" type="datetimeFigureOut">
              <a:rPr lang="en-US" smtClean="0"/>
              <a:t>5/8/13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BE985-CEDC-A345-AA84-A36D1D90E36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dirty="0"/>
          </a:p>
        </p:txBody>
      </p:sp>
      <p:sp>
        <p:nvSpPr>
          <p:cNvPr id="4" name="Date Placeholder 3"/>
          <p:cNvSpPr>
            <a:spLocks noGrp="1"/>
          </p:cNvSpPr>
          <p:nvPr>
            <p:ph type="dt" sz="half" idx="10"/>
          </p:nvPr>
        </p:nvSpPr>
        <p:spPr/>
        <p:txBody>
          <a:bodyPr/>
          <a:lstStyle/>
          <a:p>
            <a:fld id="{51EAED38-0C58-6641-AB08-1189632583CD}" type="datetimeFigureOut">
              <a:rPr lang="en-US" smtClean="0"/>
              <a:t>5/8/13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BE985-CEDC-A345-AA84-A36D1D90E36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cs-CZ"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dirty="0"/>
          </a:p>
        </p:txBody>
      </p:sp>
      <p:sp>
        <p:nvSpPr>
          <p:cNvPr id="4" name="Date Placeholder 3"/>
          <p:cNvSpPr>
            <a:spLocks noGrp="1"/>
          </p:cNvSpPr>
          <p:nvPr>
            <p:ph type="dt" sz="half" idx="10"/>
          </p:nvPr>
        </p:nvSpPr>
        <p:spPr/>
        <p:txBody>
          <a:bodyPr/>
          <a:lstStyle/>
          <a:p>
            <a:fld id="{51EAED38-0C58-6641-AB08-1189632583CD}" type="datetimeFigureOut">
              <a:rPr lang="en-US" smtClean="0"/>
              <a:t>5/8/13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BE985-CEDC-A345-AA84-A36D1D90E36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cs-CZ"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cs-CZ"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51EAED38-0C58-6641-AB08-1189632583CD}" type="datetimeFigureOut">
              <a:rPr lang="en-US" smtClean="0"/>
              <a:t>5/8/13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C2FBE985-CEDC-A345-AA84-A36D1D90E36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cs-CZ"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cs-CZ"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5/8/13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cs-CZ"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cs-CZ"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51EAED38-0C58-6641-AB08-1189632583CD}" type="datetimeFigureOut">
              <a:rPr lang="en-US" smtClean="0"/>
              <a:t>5/8/13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BE985-CEDC-A345-AA84-A36D1D90E36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cs-CZ"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cs-CZ"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51EAED38-0C58-6641-AB08-1189632583CD}"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BE985-CEDC-A345-AA84-A36D1D90E36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dirty="0"/>
          </a:p>
        </p:txBody>
      </p:sp>
      <p:sp>
        <p:nvSpPr>
          <p:cNvPr id="5" name="Date Placeholder 4"/>
          <p:cNvSpPr>
            <a:spLocks noGrp="1"/>
          </p:cNvSpPr>
          <p:nvPr>
            <p:ph type="dt" sz="half" idx="10"/>
          </p:nvPr>
        </p:nvSpPr>
        <p:spPr/>
        <p:txBody>
          <a:bodyPr/>
          <a:lstStyle/>
          <a:p>
            <a:fld id="{51EAED38-0C58-6641-AB08-1189632583CD}"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BE985-CEDC-A345-AA84-A36D1D90E36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dirty="0"/>
          </a:p>
        </p:txBody>
      </p:sp>
      <p:sp>
        <p:nvSpPr>
          <p:cNvPr id="7" name="Date Placeholder 6"/>
          <p:cNvSpPr>
            <a:spLocks noGrp="1"/>
          </p:cNvSpPr>
          <p:nvPr>
            <p:ph type="dt" sz="half" idx="10"/>
          </p:nvPr>
        </p:nvSpPr>
        <p:spPr/>
        <p:txBody>
          <a:bodyPr/>
          <a:lstStyle/>
          <a:p>
            <a:fld id="{51EAED38-0C58-6641-AB08-1189632583CD}" type="datetimeFigureOut">
              <a:rPr lang="en-US" smtClean="0"/>
              <a:t>5/8/13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BE985-CEDC-A345-AA84-A36D1D90E36B}"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dirty="0"/>
          </a:p>
        </p:txBody>
      </p:sp>
      <p:sp>
        <p:nvSpPr>
          <p:cNvPr id="5" name="Date Placeholder 4"/>
          <p:cNvSpPr>
            <a:spLocks noGrp="1"/>
          </p:cNvSpPr>
          <p:nvPr>
            <p:ph type="dt" sz="half" idx="10"/>
          </p:nvPr>
        </p:nvSpPr>
        <p:spPr/>
        <p:txBody>
          <a:bodyPr/>
          <a:lstStyle/>
          <a:p>
            <a:fld id="{51EAED38-0C58-6641-AB08-1189632583CD}"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BE985-CEDC-A345-AA84-A36D1D90E36B}"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cs-CZ"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51EAED38-0C58-6641-AB08-1189632583CD}" type="datetimeFigureOut">
              <a:rPr lang="en-US" smtClean="0"/>
              <a:t>5/8/13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C2FBE985-CEDC-A345-AA84-A36D1D90E3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 id="2147484358" r:id="rId12"/>
    <p:sldLayoutId id="2147484359" r:id="rId13"/>
    <p:sldLayoutId id="2147484360" r:id="rId14"/>
    <p:sldLayoutId id="2147484361" r:id="rId15"/>
    <p:sldLayoutId id="2147484362" r:id="rId16"/>
    <p:sldLayoutId id="2147484363" r:id="rId17"/>
    <p:sldLayoutId id="2147484364" r:id="rId18"/>
    <p:sldLayoutId id="2147484365" r:id="rId19"/>
    <p:sldLayoutId id="2147484366" r:id="rId20"/>
  </p:sldLayoutIdLst>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55290"/>
            <a:ext cx="6477000" cy="1883623"/>
          </a:xfrm>
        </p:spPr>
        <p:txBody>
          <a:bodyPr>
            <a:normAutofit/>
          </a:bodyPr>
          <a:lstStyle/>
          <a:p>
            <a:pPr algn="ctr"/>
            <a:r>
              <a:rPr lang="en-US" b="1" dirty="0">
                <a:ln w="17780" cmpd="sng">
                  <a:solidFill>
                    <a:schemeClr val="accent1">
                      <a:tint val="3000"/>
                    </a:schemeClr>
                  </a:solidFill>
                  <a:prstDash val="solid"/>
                  <a:miter lim="800000"/>
                </a:ln>
                <a:solidFill>
                  <a:srgbClr val="660066"/>
                </a:solidFill>
                <a:effectLst>
                  <a:innerShdw blurRad="63500" dist="50800" dir="13500000">
                    <a:prstClr val="black">
                      <a:alpha val="50000"/>
                    </a:prstClr>
                  </a:innerShdw>
                </a:effectLst>
              </a:rPr>
              <a:t>“Three Promises</a:t>
            </a:r>
            <a:r>
              <a:rPr lang="en-US" b="1" dirty="0" smtClean="0">
                <a:ln w="17780" cmpd="sng">
                  <a:solidFill>
                    <a:schemeClr val="accent1">
                      <a:tint val="3000"/>
                    </a:schemeClr>
                  </a:solidFill>
                  <a:prstDash val="solid"/>
                  <a:miter lim="800000"/>
                </a:ln>
                <a:solidFill>
                  <a:srgbClr val="660066"/>
                </a:solidFill>
                <a:effectLst>
                  <a:innerShdw blurRad="63500" dist="50800" dir="13500000">
                    <a:prstClr val="black">
                      <a:alpha val="50000"/>
                    </a:prstClr>
                  </a:innerShdw>
                </a:effectLst>
              </a:rPr>
              <a:t>”</a:t>
            </a:r>
            <a:endParaRPr lang="en-US" b="1" dirty="0">
              <a:ln w="17780" cmpd="sng">
                <a:solidFill>
                  <a:schemeClr val="accent1">
                    <a:tint val="3000"/>
                  </a:schemeClr>
                </a:solidFill>
                <a:prstDash val="solid"/>
                <a:miter lim="800000"/>
              </a:ln>
              <a:solidFill>
                <a:srgbClr val="660066"/>
              </a:solidFill>
              <a:effectLst>
                <a:innerShdw blurRad="63500" dist="50800" dir="13500000">
                  <a:prstClr val="black">
                    <a:alpha val="50000"/>
                  </a:prstClr>
                </a:innerShdw>
              </a:effectLst>
            </a:endParaRPr>
          </a:p>
        </p:txBody>
      </p:sp>
      <p:sp>
        <p:nvSpPr>
          <p:cNvPr id="3" name="Subtitle 2"/>
          <p:cNvSpPr>
            <a:spLocks noGrp="1"/>
          </p:cNvSpPr>
          <p:nvPr>
            <p:ph type="subTitle" idx="1"/>
          </p:nvPr>
        </p:nvSpPr>
        <p:spPr>
          <a:xfrm>
            <a:off x="2209800" y="4799300"/>
            <a:ext cx="6477000" cy="100983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i="1" dirty="0" smtClean="0">
                <a:ln w="10541" cmpd="sng">
                  <a:solidFill>
                    <a:schemeClr val="accent1">
                      <a:shade val="88000"/>
                      <a:satMod val="110000"/>
                    </a:schemeClr>
                  </a:solidFill>
                  <a:prstDash val="solid"/>
                </a:ln>
                <a:solidFill>
                  <a:srgbClr val="660066"/>
                </a:solidFill>
                <a:effectLst>
                  <a:innerShdw blurRad="63500" dist="50800" dir="13500000">
                    <a:prstClr val="black">
                      <a:alpha val="50000"/>
                    </a:prstClr>
                  </a:innerShdw>
                </a:effectLst>
              </a:rPr>
              <a:t>The </a:t>
            </a:r>
            <a:r>
              <a:rPr lang="en-US" sz="2400" i="1" dirty="0">
                <a:ln w="10541" cmpd="sng">
                  <a:solidFill>
                    <a:schemeClr val="accent1">
                      <a:shade val="88000"/>
                      <a:satMod val="110000"/>
                    </a:schemeClr>
                  </a:solidFill>
                  <a:prstDash val="solid"/>
                </a:ln>
                <a:solidFill>
                  <a:srgbClr val="660066"/>
                </a:solidFill>
                <a:effectLst>
                  <a:innerShdw blurRad="63500" dist="50800" dir="13500000">
                    <a:prstClr val="black">
                      <a:alpha val="50000"/>
                    </a:prstClr>
                  </a:innerShdw>
                </a:effectLst>
              </a:rPr>
              <a:t>story of the </a:t>
            </a:r>
            <a:r>
              <a:rPr lang="en-US" sz="2400" i="1" dirty="0" err="1">
                <a:ln w="10541" cmpd="sng">
                  <a:solidFill>
                    <a:schemeClr val="accent1">
                      <a:shade val="88000"/>
                      <a:satMod val="110000"/>
                    </a:schemeClr>
                  </a:solidFill>
                  <a:prstDash val="solid"/>
                </a:ln>
                <a:solidFill>
                  <a:srgbClr val="660066"/>
                </a:solidFill>
                <a:effectLst>
                  <a:innerShdw blurRad="63500" dist="50800" dir="13500000">
                    <a:prstClr val="black">
                      <a:alpha val="50000"/>
                    </a:prstClr>
                  </a:innerShdw>
                </a:effectLst>
              </a:rPr>
              <a:t>Kalef</a:t>
            </a:r>
            <a:r>
              <a:rPr lang="en-US" sz="2400" i="1" dirty="0">
                <a:ln w="10541" cmpd="sng">
                  <a:solidFill>
                    <a:schemeClr val="accent1">
                      <a:shade val="88000"/>
                      <a:satMod val="110000"/>
                    </a:schemeClr>
                  </a:solidFill>
                  <a:prstDash val="solid"/>
                </a:ln>
                <a:solidFill>
                  <a:srgbClr val="660066"/>
                </a:solidFill>
                <a:effectLst>
                  <a:innerShdw blurRad="63500" dist="50800" dir="13500000">
                    <a:prstClr val="black">
                      <a:alpha val="50000"/>
                    </a:prstClr>
                  </a:innerShdw>
                </a:effectLst>
              </a:rPr>
              <a:t> </a:t>
            </a:r>
            <a:r>
              <a:rPr lang="en-US" sz="2400" i="1" dirty="0" smtClean="0">
                <a:ln w="10541" cmpd="sng">
                  <a:solidFill>
                    <a:schemeClr val="accent1">
                      <a:shade val="88000"/>
                      <a:satMod val="110000"/>
                    </a:schemeClr>
                  </a:solidFill>
                  <a:prstDash val="solid"/>
                </a:ln>
                <a:solidFill>
                  <a:srgbClr val="660066"/>
                </a:solidFill>
                <a:effectLst>
                  <a:innerShdw blurRad="63500" dist="50800" dir="13500000">
                    <a:prstClr val="black">
                      <a:alpha val="50000"/>
                    </a:prstClr>
                  </a:innerShdw>
                </a:effectLst>
              </a:rPr>
              <a:t>family </a:t>
            </a:r>
            <a:r>
              <a:rPr lang="en-US" sz="2400" i="1" dirty="0">
                <a:ln w="10541" cmpd="sng">
                  <a:solidFill>
                    <a:schemeClr val="accent1">
                      <a:shade val="88000"/>
                      <a:satMod val="110000"/>
                    </a:schemeClr>
                  </a:solidFill>
                  <a:prstDash val="solid"/>
                </a:ln>
                <a:solidFill>
                  <a:srgbClr val="660066"/>
                </a:solidFill>
                <a:effectLst>
                  <a:innerShdw blurRad="63500" dist="50800" dir="13500000">
                    <a:prstClr val="black">
                      <a:alpha val="50000"/>
                    </a:prstClr>
                  </a:innerShdw>
                </a:effectLst>
              </a:rPr>
              <a:t>of </a:t>
            </a:r>
            <a:r>
              <a:rPr lang="en-US" sz="2400" b="1" i="1" dirty="0">
                <a:ln w="10541" cmpd="sng">
                  <a:solidFill>
                    <a:schemeClr val="accent1">
                      <a:shade val="88000"/>
                      <a:satMod val="110000"/>
                    </a:schemeClr>
                  </a:solidFill>
                  <a:prstDash val="solid"/>
                </a:ln>
                <a:solidFill>
                  <a:srgbClr val="660066"/>
                </a:solidFill>
                <a:effectLst>
                  <a:innerShdw blurRad="63500" dist="50800" dir="13500000">
                    <a:prstClr val="black">
                      <a:alpha val="50000"/>
                    </a:prstClr>
                  </a:innerShdw>
                </a:effectLst>
              </a:rPr>
              <a:t>Belgrade</a:t>
            </a:r>
          </a:p>
          <a:p>
            <a:endParaRPr lang="en-US" b="1" cap="all" dirty="0">
              <a:ln/>
              <a:effectLst>
                <a:innerShdw blurRad="63500" dist="50800" dir="13500000">
                  <a:prstClr val="black">
                    <a:alpha val="50000"/>
                  </a:prstClr>
                </a:innerShdw>
                <a:reflection blurRad="10000" stA="55000" endPos="48000" dist="500" dir="5400000" sy="-100000" algn="bl" rotWithShape="0"/>
              </a:effectLst>
            </a:endParaRPr>
          </a:p>
        </p:txBody>
      </p:sp>
    </p:spTree>
    <p:extLst>
      <p:ext uri="{BB962C8B-B14F-4D97-AF65-F5344CB8AC3E}">
        <p14:creationId xmlns:p14="http://schemas.microsoft.com/office/powerpoint/2010/main" val="4252606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US" sz="2400" b="1" dirty="0" smtClean="0">
                <a:solidFill>
                  <a:srgbClr val="FF6600"/>
                </a:solidFill>
                <a:effectLst>
                  <a:outerShdw blurRad="60007" dist="200025" dir="15000000" sy="30000" kx="-1800000" algn="bl" rotWithShape="0">
                    <a:prstClr val="black">
                      <a:alpha val="32000"/>
                    </a:prstClr>
                  </a:outerShdw>
                </a:effectLst>
              </a:rPr>
              <a:t/>
            </a:r>
            <a:br>
              <a:rPr lang="en-US" sz="2400" b="1" dirty="0" smtClean="0">
                <a:solidFill>
                  <a:srgbClr val="FF6600"/>
                </a:solidFill>
                <a:effectLst>
                  <a:outerShdw blurRad="60007" dist="200025" dir="15000000" sy="30000" kx="-1800000" algn="bl" rotWithShape="0">
                    <a:prstClr val="black">
                      <a:alpha val="32000"/>
                    </a:prstClr>
                  </a:outerShdw>
                </a:effectLst>
              </a:rPr>
            </a:br>
            <a:r>
              <a:rPr lang="en-US" sz="2400" b="1" dirty="0">
                <a:solidFill>
                  <a:srgbClr val="FF6600"/>
                </a:solidFill>
                <a:effectLst>
                  <a:outerShdw blurRad="60007" dist="200025" dir="15000000" sy="30000" kx="-1800000" algn="bl" rotWithShape="0">
                    <a:prstClr val="black">
                      <a:alpha val="32000"/>
                    </a:prstClr>
                  </a:outerShdw>
                </a:effectLst>
              </a:rPr>
              <a:t/>
            </a:r>
            <a:br>
              <a:rPr lang="en-US" sz="2400" b="1" dirty="0">
                <a:solidFill>
                  <a:srgbClr val="FF6600"/>
                </a:solidFill>
                <a:effectLst>
                  <a:outerShdw blurRad="60007" dist="200025" dir="15000000" sy="30000" kx="-1800000" algn="bl" rotWithShape="0">
                    <a:prstClr val="black">
                      <a:alpha val="32000"/>
                    </a:prstClr>
                  </a:outerShdw>
                </a:effectLst>
              </a:rPr>
            </a:br>
            <a:r>
              <a:rPr lang="en-US" sz="2400" b="1" dirty="0" smtClean="0">
                <a:solidFill>
                  <a:srgbClr val="FF6600"/>
                </a:solidFill>
                <a:effectLst>
                  <a:outerShdw blurRad="60007" dist="200025" dir="15000000" sy="30000" kx="-1800000" algn="bl" rotWithShape="0">
                    <a:prstClr val="black">
                      <a:alpha val="32000"/>
                    </a:prstClr>
                  </a:outerShdw>
                </a:effectLst>
              </a:rPr>
              <a:t/>
            </a:r>
            <a:br>
              <a:rPr lang="en-US" sz="2400" b="1" dirty="0" smtClean="0">
                <a:solidFill>
                  <a:srgbClr val="FF6600"/>
                </a:solidFill>
                <a:effectLst>
                  <a:outerShdw blurRad="60007" dist="200025" dir="15000000" sy="30000" kx="-1800000" algn="bl" rotWithShape="0">
                    <a:prstClr val="black">
                      <a:alpha val="32000"/>
                    </a:prstClr>
                  </a:outerShdw>
                </a:effectLst>
              </a:rPr>
            </a:br>
            <a:r>
              <a:rPr lang="en-US" sz="2400" b="1" dirty="0">
                <a:solidFill>
                  <a:srgbClr val="FF6600"/>
                </a:solidFill>
                <a:effectLst>
                  <a:outerShdw blurRad="60007" dist="200025" dir="15000000" sy="30000" kx="-1800000" algn="bl" rotWithShape="0">
                    <a:prstClr val="black">
                      <a:alpha val="32000"/>
                    </a:prstClr>
                  </a:outerShdw>
                </a:effectLst>
              </a:rPr>
              <a:t/>
            </a:r>
            <a:br>
              <a:rPr lang="en-US" sz="2400" b="1" dirty="0">
                <a:solidFill>
                  <a:srgbClr val="FF6600"/>
                </a:solidFill>
                <a:effectLst>
                  <a:outerShdw blurRad="60007" dist="200025" dir="15000000" sy="30000" kx="-1800000" algn="bl" rotWithShape="0">
                    <a:prstClr val="black">
                      <a:alpha val="32000"/>
                    </a:prstClr>
                  </a:outerShdw>
                </a:effectLst>
              </a:rPr>
            </a:br>
            <a:r>
              <a:rPr lang="en-US" sz="2400" b="1" dirty="0" smtClean="0">
                <a:solidFill>
                  <a:srgbClr val="FF6600"/>
                </a:solidFill>
                <a:effectLst>
                  <a:outerShdw blurRad="60007" dist="200025" dir="15000000" sy="30000" kx="-1800000" algn="bl" rotWithShape="0">
                    <a:prstClr val="black">
                      <a:alpha val="32000"/>
                    </a:prstClr>
                  </a:outerShdw>
                </a:effectLst>
              </a:rPr>
              <a:t/>
            </a:r>
            <a:br>
              <a:rPr lang="en-US" sz="2400" b="1" dirty="0" smtClean="0">
                <a:solidFill>
                  <a:srgbClr val="FF6600"/>
                </a:solidFill>
                <a:effectLst>
                  <a:outerShdw blurRad="60007" dist="200025" dir="15000000" sy="30000" kx="-1800000" algn="bl" rotWithShape="0">
                    <a:prstClr val="black">
                      <a:alpha val="32000"/>
                    </a:prstClr>
                  </a:outerShdw>
                </a:effectLst>
              </a:rPr>
            </a:br>
            <a:r>
              <a:rPr lang="en-US" sz="2400" b="1" dirty="0" smtClean="0">
                <a:solidFill>
                  <a:srgbClr val="FF6600"/>
                </a:solidFill>
                <a:effectLst>
                  <a:outerShdw blurRad="60007" dist="200025" dir="15000000" sy="30000" kx="-1800000" algn="bl" rotWithShape="0">
                    <a:prstClr val="black">
                      <a:alpha val="32000"/>
                    </a:prstClr>
                  </a:outerShdw>
                </a:effectLst>
              </a:rPr>
              <a:t>6</a:t>
            </a:r>
            <a:r>
              <a:rPr lang="en-US" sz="2400" b="1" dirty="0">
                <a:solidFill>
                  <a:srgbClr val="FF6600"/>
                </a:solidFill>
                <a:effectLst>
                  <a:outerShdw blurRad="60007" dist="200025" dir="15000000" sy="30000" kx="-1800000" algn="bl" rotWithShape="0">
                    <a:prstClr val="black">
                      <a:alpha val="32000"/>
                    </a:prstClr>
                  </a:outerShdw>
                </a:effectLst>
              </a:rPr>
              <a:t>. The students watch the film, recognize their photo and write as much information as possible on the back of the photo copy</a:t>
            </a:r>
            <a:r>
              <a:rPr lang="en-US" sz="2400" b="1" dirty="0" smtClean="0">
                <a:solidFill>
                  <a:srgbClr val="FF6600"/>
                </a:solidFill>
                <a:effectLst>
                  <a:outerShdw blurRad="60007" dist="200025" dir="15000000" sy="30000" kx="-1800000" algn="bl" rotWithShape="0">
                    <a:prstClr val="black">
                      <a:alpha val="32000"/>
                    </a:prstClr>
                  </a:outerShdw>
                </a:effectLst>
              </a:rPr>
              <a:t>.</a:t>
            </a:r>
            <a:endParaRPr lang="en-US" sz="2400" dirty="0">
              <a:solidFill>
                <a:srgbClr val="FF6600"/>
              </a:solidFill>
              <a:effectLst>
                <a:outerShdw blurRad="60007" dist="200025" dir="15000000" sy="30000" kx="-1800000" algn="bl" rotWithShape="0">
                  <a:prstClr val="black">
                    <a:alpha val="32000"/>
                  </a:prstClr>
                </a:outerShdw>
              </a:effectLst>
            </a:endParaRPr>
          </a:p>
        </p:txBody>
      </p:sp>
      <p:pic>
        <p:nvPicPr>
          <p:cNvPr id="3" name="Picture 2" descr="IMAG07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02153">
            <a:off x="3324716" y="2403336"/>
            <a:ext cx="2656259" cy="3984389"/>
          </a:xfrm>
          <a:prstGeom prst="rect">
            <a:avLst/>
          </a:prstGeom>
          <a:solidFill>
            <a:srgbClr val="FFFFFF">
              <a:shade val="85000"/>
            </a:srgbClr>
          </a:solidFill>
          <a:ln w="190500"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057140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solidFill>
                  <a:srgbClr val="660066"/>
                </a:solidFill>
                <a:effectLst>
                  <a:outerShdw blurRad="60007" dist="200025" dir="15000000" sy="30000" kx="-1800000" algn="bl" rotWithShape="0">
                    <a:prstClr val="black">
                      <a:alpha val="32000"/>
                    </a:prstClr>
                  </a:outerShdw>
                </a:effectLst>
              </a:rPr>
              <a:t>2. STUDENTS WATCH THE </a:t>
            </a:r>
            <a:r>
              <a:rPr lang="en-US" sz="3200" b="1" i="1" dirty="0" smtClean="0">
                <a:solidFill>
                  <a:srgbClr val="660066"/>
                </a:solidFill>
                <a:effectLst>
                  <a:outerShdw blurRad="60007" dist="200025" dir="15000000" sy="30000" kx="-1800000" algn="bl" rotWithShape="0">
                    <a:prstClr val="black">
                      <a:alpha val="32000"/>
                    </a:prstClr>
                  </a:outerShdw>
                </a:effectLst>
              </a:rPr>
              <a:t>FILM</a:t>
            </a:r>
            <a:endParaRPr lang="en-US" sz="3200" i="1" dirty="0">
              <a:solidFill>
                <a:srgbClr val="660066"/>
              </a:solidFill>
              <a:effectLst>
                <a:outerShdw blurRad="60007" dist="200025" dir="15000000" sy="30000" kx="-1800000" algn="bl" rotWithShape="0">
                  <a:prstClr val="black">
                    <a:alpha val="32000"/>
                  </a:prstClr>
                </a:outerShdw>
              </a:effectLst>
            </a:endParaRPr>
          </a:p>
        </p:txBody>
      </p:sp>
      <p:sp>
        <p:nvSpPr>
          <p:cNvPr id="3" name="Content Placeholder 2"/>
          <p:cNvSpPr>
            <a:spLocks noGrp="1"/>
          </p:cNvSpPr>
          <p:nvPr>
            <p:ph type="body" sz="half" idx="2"/>
          </p:nvPr>
        </p:nvSpPr>
        <p:spPr/>
        <p:txBody>
          <a:bodyPr>
            <a:normAutofit fontScale="92500" lnSpcReduction="20000"/>
          </a:bodyPr>
          <a:lstStyle/>
          <a:p>
            <a:endParaRPr lang="en-US" dirty="0" smtClean="0"/>
          </a:p>
          <a:p>
            <a:endParaRPr lang="en-US" dirty="0"/>
          </a:p>
          <a:p>
            <a:pPr marL="0" indent="0">
              <a:buNone/>
            </a:pPr>
            <a:endParaRPr lang="en-US" dirty="0" smtClean="0"/>
          </a:p>
          <a:p>
            <a:pPr marL="0" indent="0">
              <a:buNone/>
            </a:pPr>
            <a:endParaRPr lang="en-US" dirty="0"/>
          </a:p>
          <a:p>
            <a:pPr marL="0" indent="0">
              <a:buNone/>
            </a:pPr>
            <a:endParaRPr lang="en-US" sz="1800" dirty="0" smtClean="0"/>
          </a:p>
          <a:p>
            <a:pPr marL="0" indent="0">
              <a:buNone/>
            </a:pPr>
            <a:r>
              <a:rPr lang="en-US" sz="1800" dirty="0"/>
              <a:t>http://</a:t>
            </a:r>
            <a:r>
              <a:rPr lang="en-US" sz="1800" dirty="0" err="1"/>
              <a:t>www.centropa.org</a:t>
            </a:r>
            <a:r>
              <a:rPr lang="en-US" sz="1800" dirty="0"/>
              <a:t>/</a:t>
            </a:r>
            <a:r>
              <a:rPr lang="en-US" sz="1800" dirty="0" err="1"/>
              <a:t>centropa</a:t>
            </a:r>
            <a:r>
              <a:rPr lang="en-US" sz="1800" dirty="0"/>
              <a:t>-cinema/</a:t>
            </a:r>
            <a:r>
              <a:rPr lang="en-US" sz="1800" dirty="0" err="1"/>
              <a:t>matilda</a:t>
            </a:r>
            <a:r>
              <a:rPr lang="en-US" sz="1800" dirty="0"/>
              <a:t>-</a:t>
            </a:r>
            <a:r>
              <a:rPr lang="en-US" sz="1800" dirty="0" err="1"/>
              <a:t>kalef</a:t>
            </a:r>
            <a:r>
              <a:rPr lang="en-US" sz="1800" dirty="0"/>
              <a:t>-three-promises</a:t>
            </a:r>
            <a:endParaRPr lang="en-US" sz="1800" dirty="0" smtClean="0"/>
          </a:p>
        </p:txBody>
      </p:sp>
      <p:pic>
        <p:nvPicPr>
          <p:cNvPr id="22" name="Picture Placeholder 21" descr="SRMCE 033-1.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8423" r="28423"/>
          <a:stretch>
            <a:fillRect/>
          </a:stretch>
        </p:blipFill>
        <p:spPr>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56920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solidFill>
                  <a:srgbClr val="660066"/>
                </a:solidFill>
                <a:effectLst>
                  <a:outerShdw blurRad="60007" dist="200025" dir="15000000" sy="30000" kx="-1800000" algn="bl" rotWithShape="0">
                    <a:prstClr val="black">
                      <a:alpha val="32000"/>
                    </a:prstClr>
                  </a:outerShdw>
                </a:effectLst>
              </a:rPr>
              <a:t>3. FORMING A TIME-</a:t>
            </a:r>
            <a:r>
              <a:rPr lang="en-US" sz="3200" b="1" i="1" dirty="0" smtClean="0">
                <a:solidFill>
                  <a:srgbClr val="660066"/>
                </a:solidFill>
                <a:effectLst>
                  <a:outerShdw blurRad="60007" dist="200025" dir="15000000" sy="30000" kx="-1800000" algn="bl" rotWithShape="0">
                    <a:prstClr val="black">
                      <a:alpha val="32000"/>
                    </a:prstClr>
                  </a:outerShdw>
                </a:effectLst>
              </a:rPr>
              <a:t>LINE</a:t>
            </a:r>
            <a:endParaRPr lang="en-US" sz="3200" i="1" dirty="0">
              <a:solidFill>
                <a:srgbClr val="660066"/>
              </a:solidFill>
              <a:effectLst>
                <a:outerShdw blurRad="60007" dist="200025" dir="15000000" sy="30000" kx="-1800000" algn="bl" rotWithShape="0">
                  <a:prstClr val="black">
                    <a:alpha val="32000"/>
                  </a:prstClr>
                </a:outerShdw>
              </a:effectLst>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All </a:t>
            </a:r>
            <a:r>
              <a:rPr lang="en-US" b="1" dirty="0" smtClean="0"/>
              <a:t>students</a:t>
            </a:r>
            <a:r>
              <a:rPr lang="en-US" dirty="0" smtClean="0"/>
              <a:t>: </a:t>
            </a:r>
          </a:p>
          <a:p>
            <a:r>
              <a:rPr lang="en-US" sz="2200" dirty="0" smtClean="0"/>
              <a:t>start </a:t>
            </a:r>
            <a:r>
              <a:rPr lang="en-US" sz="2200" dirty="0"/>
              <a:t>to reconstruct the story of the </a:t>
            </a:r>
            <a:r>
              <a:rPr lang="en-US" sz="2200" dirty="0" err="1"/>
              <a:t>Kalef</a:t>
            </a:r>
            <a:r>
              <a:rPr lang="en-US" sz="2200" dirty="0"/>
              <a:t> family by putting </a:t>
            </a:r>
            <a:r>
              <a:rPr lang="en-US" sz="2200" dirty="0" smtClean="0"/>
              <a:t>the photos </a:t>
            </a:r>
            <a:r>
              <a:rPr lang="en-US" sz="2200" dirty="0"/>
              <a:t>in </a:t>
            </a:r>
            <a:r>
              <a:rPr lang="en-US" sz="2200" dirty="0" smtClean="0"/>
              <a:t>order and fixing them on </a:t>
            </a:r>
            <a:r>
              <a:rPr lang="en-US" sz="2200" dirty="0"/>
              <a:t>the board in a kind of </a:t>
            </a:r>
            <a:r>
              <a:rPr lang="en-US" sz="2200" dirty="0" smtClean="0"/>
              <a:t>timeline</a:t>
            </a:r>
            <a:endParaRPr lang="en-US" sz="2200" dirty="0" smtClean="0"/>
          </a:p>
          <a:p>
            <a:r>
              <a:rPr lang="en-US" sz="2200" dirty="0" smtClean="0"/>
              <a:t>read the information </a:t>
            </a:r>
            <a:r>
              <a:rPr lang="en-US" sz="2200" dirty="0"/>
              <a:t>about the photo and </a:t>
            </a:r>
            <a:r>
              <a:rPr lang="en-US" sz="2200" dirty="0" smtClean="0"/>
              <a:t>stick </a:t>
            </a:r>
            <a:r>
              <a:rPr lang="en-US" sz="2200" dirty="0"/>
              <a:t>it on the </a:t>
            </a:r>
            <a:r>
              <a:rPr lang="en-US" sz="2200" dirty="0" smtClean="0"/>
              <a:t>board </a:t>
            </a:r>
          </a:p>
          <a:p>
            <a:r>
              <a:rPr lang="en-US" sz="2200" dirty="0" smtClean="0"/>
              <a:t>walk to the back of the classroom (without looking back) </a:t>
            </a:r>
          </a:p>
          <a:p>
            <a:r>
              <a:rPr lang="en-US" sz="2200" dirty="0" smtClean="0"/>
              <a:t>turn around </a:t>
            </a:r>
            <a:r>
              <a:rPr lang="en-US" sz="2200" dirty="0"/>
              <a:t>again and look at the pictures. </a:t>
            </a:r>
            <a:endParaRPr lang="en-US" sz="2200" dirty="0" smtClean="0"/>
          </a:p>
          <a:p>
            <a:pPr marL="0" indent="0">
              <a:buNone/>
            </a:pPr>
            <a:r>
              <a:rPr lang="en-US" i="1" dirty="0" smtClean="0">
                <a:solidFill>
                  <a:srgbClr val="0000FF"/>
                </a:solidFill>
              </a:rPr>
              <a:t>They </a:t>
            </a:r>
            <a:r>
              <a:rPr lang="en-US" i="1" dirty="0">
                <a:solidFill>
                  <a:srgbClr val="0000FF"/>
                </a:solidFill>
              </a:rPr>
              <a:t>will find out that the </a:t>
            </a:r>
            <a:r>
              <a:rPr lang="en-US" i="1" dirty="0" smtClean="0">
                <a:solidFill>
                  <a:srgbClr val="0000FF"/>
                </a:solidFill>
                <a:effectLst>
                  <a:glow rad="228600">
                    <a:schemeClr val="accent1">
                      <a:satMod val="175000"/>
                      <a:alpha val="40000"/>
                    </a:schemeClr>
                  </a:glow>
                </a:effectLst>
              </a:rPr>
              <a:t>blurry copies </a:t>
            </a:r>
            <a:r>
              <a:rPr lang="en-US" i="1" dirty="0" smtClean="0">
                <a:solidFill>
                  <a:srgbClr val="0000FF"/>
                </a:solidFill>
              </a:rPr>
              <a:t>are </a:t>
            </a:r>
            <a:r>
              <a:rPr lang="en-US" i="1" dirty="0">
                <a:solidFill>
                  <a:srgbClr val="0000FF"/>
                </a:solidFill>
                <a:effectLst>
                  <a:glow rad="101600">
                    <a:schemeClr val="accent1">
                      <a:satMod val="175000"/>
                      <a:alpha val="40000"/>
                    </a:schemeClr>
                  </a:glow>
                </a:effectLst>
              </a:rPr>
              <a:t>really sharp</a:t>
            </a:r>
            <a:r>
              <a:rPr lang="en-US" i="1" dirty="0">
                <a:solidFill>
                  <a:srgbClr val="0000FF"/>
                </a:solidFill>
                <a:effectLst>
                  <a:glow rad="228600">
                    <a:schemeClr val="accent1">
                      <a:satMod val="175000"/>
                      <a:alpha val="40000"/>
                    </a:schemeClr>
                  </a:glow>
                </a:effectLst>
              </a:rPr>
              <a:t> </a:t>
            </a:r>
            <a:r>
              <a:rPr lang="en-US" i="1" dirty="0">
                <a:solidFill>
                  <a:srgbClr val="0000FF"/>
                </a:solidFill>
              </a:rPr>
              <a:t>when you look at them from a distance. </a:t>
            </a:r>
          </a:p>
          <a:p>
            <a:pPr marL="0" indent="0">
              <a:buNone/>
            </a:pPr>
            <a:endParaRPr lang="en-US" dirty="0" smtClean="0"/>
          </a:p>
        </p:txBody>
      </p:sp>
    </p:spTree>
    <p:extLst>
      <p:ext uri="{BB962C8B-B14F-4D97-AF65-F5344CB8AC3E}">
        <p14:creationId xmlns:p14="http://schemas.microsoft.com/office/powerpoint/2010/main" val="1820127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68402" y="1291812"/>
            <a:ext cx="7468256" cy="3126401"/>
          </a:xfrm>
        </p:spPr>
        <p:txBody>
          <a:bodyPr/>
          <a:lstStyle/>
          <a:p>
            <a:pPr marL="0" indent="0">
              <a:buNone/>
            </a:pPr>
            <a:r>
              <a:rPr lang="en-US" i="1" dirty="0" smtClean="0"/>
              <a:t>When </a:t>
            </a:r>
            <a:r>
              <a:rPr lang="en-US" b="1" i="1" dirty="0">
                <a:solidFill>
                  <a:srgbClr val="0000FF"/>
                </a:solidFill>
                <a:effectLst>
                  <a:outerShdw blurRad="60007" dist="200025" dir="15000000" sy="30000" kx="-1800000" algn="bl" rotWithShape="0">
                    <a:prstClr val="black">
                      <a:alpha val="32000"/>
                    </a:prstClr>
                  </a:outerShdw>
                </a:effectLst>
              </a:rPr>
              <a:t>Matilda and Breda </a:t>
            </a:r>
            <a:r>
              <a:rPr lang="en-US" b="1" i="1" dirty="0" err="1">
                <a:solidFill>
                  <a:srgbClr val="0000FF"/>
                </a:solidFill>
                <a:effectLst>
                  <a:outerShdw blurRad="60007" dist="200025" dir="15000000" sy="30000" kx="-1800000" algn="bl" rotWithShape="0">
                    <a:prstClr val="black">
                      <a:alpha val="32000"/>
                    </a:prstClr>
                  </a:outerShdw>
                </a:effectLst>
              </a:rPr>
              <a:t>Kalef</a:t>
            </a:r>
            <a:r>
              <a:rPr lang="en-US" b="1" i="1" dirty="0">
                <a:solidFill>
                  <a:srgbClr val="0000FF"/>
                </a:solidFill>
                <a:effectLst>
                  <a:outerShdw blurRad="60007" dist="200025" dir="15000000" sy="30000" kx="-1800000" algn="bl" rotWithShape="0">
                    <a:prstClr val="black">
                      <a:alpha val="32000"/>
                    </a:prstClr>
                  </a:outerShdw>
                </a:effectLst>
              </a:rPr>
              <a:t> </a:t>
            </a:r>
            <a:r>
              <a:rPr lang="en-US" i="1" dirty="0"/>
              <a:t>found their family pictures again after the war there had been a</a:t>
            </a:r>
            <a:r>
              <a:rPr lang="en-US" b="1" i="1" dirty="0"/>
              <a:t> </a:t>
            </a:r>
            <a:r>
              <a:rPr lang="en-US" b="1" i="1" dirty="0">
                <a:solidFill>
                  <a:srgbClr val="FF0000"/>
                </a:solidFill>
              </a:rPr>
              <a:t>distance in </a:t>
            </a:r>
            <a:r>
              <a:rPr lang="en-US" b="1" i="1" dirty="0" smtClean="0">
                <a:solidFill>
                  <a:srgbClr val="FF0000"/>
                </a:solidFill>
              </a:rPr>
              <a:t>time</a:t>
            </a:r>
            <a:r>
              <a:rPr lang="en-US" i="1" dirty="0" smtClean="0"/>
              <a:t>. </a:t>
            </a:r>
            <a:endParaRPr lang="en-US" i="1" dirty="0" smtClean="0"/>
          </a:p>
          <a:p>
            <a:pPr marL="0" indent="0">
              <a:buNone/>
            </a:pPr>
            <a:endParaRPr lang="en-US" b="1" dirty="0" smtClean="0"/>
          </a:p>
          <a:p>
            <a:pPr marL="0" indent="0">
              <a:buNone/>
            </a:pPr>
            <a:r>
              <a:rPr lang="en-US" i="1" dirty="0" smtClean="0"/>
              <a:t>To </a:t>
            </a:r>
            <a:r>
              <a:rPr lang="en-US" i="1" dirty="0"/>
              <a:t>have a clear look at the story of the </a:t>
            </a:r>
            <a:r>
              <a:rPr lang="en-US" i="1" dirty="0" err="1"/>
              <a:t>Kalef</a:t>
            </a:r>
            <a:r>
              <a:rPr lang="en-US" i="1" dirty="0"/>
              <a:t> family, the </a:t>
            </a:r>
            <a:r>
              <a:rPr lang="en-US" b="1" i="1" dirty="0">
                <a:solidFill>
                  <a:srgbClr val="0000FF"/>
                </a:solidFill>
                <a:effectLst>
                  <a:outerShdw blurRad="60007" dist="200025" dir="15000000" sy="30000" kx="-1800000" algn="bl" rotWithShape="0">
                    <a:prstClr val="black">
                      <a:alpha val="32000"/>
                    </a:prstClr>
                  </a:outerShdw>
                </a:effectLst>
              </a:rPr>
              <a:t>students</a:t>
            </a:r>
            <a:r>
              <a:rPr lang="en-US" i="1" dirty="0"/>
              <a:t> have to have a </a:t>
            </a:r>
            <a:r>
              <a:rPr lang="en-US" b="1" i="1" dirty="0">
                <a:solidFill>
                  <a:srgbClr val="FF0000"/>
                </a:solidFill>
              </a:rPr>
              <a:t>distance in space</a:t>
            </a:r>
            <a:r>
              <a:rPr lang="en-US" b="1" i="1" dirty="0"/>
              <a:t>.</a:t>
            </a:r>
            <a:endParaRPr lang="en-US" i="1" dirty="0"/>
          </a:p>
          <a:p>
            <a:pPr marL="0" indent="0">
              <a:buNone/>
            </a:pPr>
            <a:endParaRPr lang="en-US" dirty="0" smtClean="0"/>
          </a:p>
        </p:txBody>
      </p:sp>
    </p:spTree>
    <p:extLst>
      <p:ext uri="{BB962C8B-B14F-4D97-AF65-F5344CB8AC3E}">
        <p14:creationId xmlns:p14="http://schemas.microsoft.com/office/powerpoint/2010/main" val="2878052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2400" b="1" dirty="0" smtClean="0"/>
              <a:t/>
            </a:r>
            <a:br>
              <a:rPr lang="en-US" sz="2400" b="1" dirty="0" smtClean="0"/>
            </a:br>
            <a:r>
              <a:rPr lang="en-US" sz="2400" b="1" i="1" u="sng" dirty="0" smtClean="0"/>
              <a:t>Some </a:t>
            </a:r>
            <a:r>
              <a:rPr lang="en-US" sz="2400" b="1" i="1" u="sng" dirty="0"/>
              <a:t>reactions of my students:</a:t>
            </a:r>
            <a:br>
              <a:rPr lang="en-US" sz="2400" b="1" i="1" u="sng" dirty="0"/>
            </a:br>
            <a:endParaRPr lang="en-US" sz="2400" b="1" i="1" u="sng" dirty="0"/>
          </a:p>
        </p:txBody>
      </p:sp>
      <p:sp>
        <p:nvSpPr>
          <p:cNvPr id="5" name="Content Placeholder 4"/>
          <p:cNvSpPr>
            <a:spLocks noGrp="1"/>
          </p:cNvSpPr>
          <p:nvPr>
            <p:ph idx="1"/>
          </p:nvPr>
        </p:nvSpPr>
        <p:spPr/>
        <p:txBody>
          <a:bodyPr/>
          <a:lstStyle/>
          <a:p>
            <a:pPr>
              <a:buFont typeface="Wingdings" charset="2"/>
              <a:buChar char="Ø"/>
            </a:pPr>
            <a:r>
              <a:rPr lang="en-US" sz="2000" b="1" dirty="0">
                <a:solidFill>
                  <a:schemeClr val="accent2">
                    <a:lumMod val="75000"/>
                    <a:lumOff val="25000"/>
                  </a:schemeClr>
                </a:solidFill>
              </a:rPr>
              <a:t>When </a:t>
            </a:r>
            <a:r>
              <a:rPr lang="en-US" sz="2000" b="1" dirty="0" smtClean="0">
                <a:solidFill>
                  <a:schemeClr val="accent2">
                    <a:lumMod val="75000"/>
                    <a:lumOff val="25000"/>
                  </a:schemeClr>
                </a:solidFill>
              </a:rPr>
              <a:t>you </a:t>
            </a:r>
            <a:r>
              <a:rPr lang="en-US" sz="2000" b="1" dirty="0">
                <a:solidFill>
                  <a:schemeClr val="accent2">
                    <a:lumMod val="75000"/>
                    <a:lumOff val="25000"/>
                  </a:schemeClr>
                </a:solidFill>
              </a:rPr>
              <a:t>can’t see </a:t>
            </a:r>
            <a:r>
              <a:rPr lang="en-US" sz="2000" b="1" dirty="0" smtClean="0">
                <a:solidFill>
                  <a:schemeClr val="accent2">
                    <a:lumMod val="75000"/>
                    <a:lumOff val="25000"/>
                  </a:schemeClr>
                </a:solidFill>
              </a:rPr>
              <a:t>something </a:t>
            </a:r>
            <a:r>
              <a:rPr lang="en-US" sz="2000" b="1" dirty="0">
                <a:solidFill>
                  <a:schemeClr val="accent2">
                    <a:lumMod val="75000"/>
                    <a:lumOff val="25000"/>
                  </a:schemeClr>
                </a:solidFill>
              </a:rPr>
              <a:t>clearly, you sometimes misunderstand the meaning</a:t>
            </a:r>
            <a:r>
              <a:rPr lang="en-US" sz="2000" b="1" dirty="0" smtClean="0">
                <a:solidFill>
                  <a:schemeClr val="accent2">
                    <a:lumMod val="75000"/>
                    <a:lumOff val="25000"/>
                  </a:schemeClr>
                </a:solidFill>
              </a:rPr>
              <a:t>.</a:t>
            </a:r>
          </a:p>
          <a:p>
            <a:pPr marL="0" indent="0">
              <a:buNone/>
            </a:pPr>
            <a:endParaRPr lang="en-US" sz="2000" b="1" dirty="0">
              <a:solidFill>
                <a:schemeClr val="accent2">
                  <a:lumMod val="75000"/>
                  <a:lumOff val="25000"/>
                </a:schemeClr>
              </a:solidFill>
            </a:endParaRPr>
          </a:p>
          <a:p>
            <a:pPr>
              <a:buFont typeface="Wingdings" charset="2"/>
              <a:buChar char="Ø"/>
            </a:pPr>
            <a:r>
              <a:rPr lang="en-US" sz="2000" b="1" dirty="0">
                <a:solidFill>
                  <a:schemeClr val="accent2">
                    <a:lumMod val="75000"/>
                    <a:lumOff val="25000"/>
                  </a:schemeClr>
                </a:solidFill>
              </a:rPr>
              <a:t>You should always be interested to get into detail and find out more (especially before you judge).</a:t>
            </a:r>
          </a:p>
          <a:p>
            <a:pPr marL="0" indent="0">
              <a:buNone/>
            </a:pPr>
            <a:endParaRPr lang="en-US" sz="2000" b="1" dirty="0" smtClean="0">
              <a:solidFill>
                <a:schemeClr val="accent2">
                  <a:lumMod val="75000"/>
                  <a:lumOff val="25000"/>
                </a:schemeClr>
              </a:solidFill>
            </a:endParaRPr>
          </a:p>
          <a:p>
            <a:pPr>
              <a:buFont typeface="Wingdings" charset="2"/>
              <a:buChar char="Ø"/>
            </a:pPr>
            <a:r>
              <a:rPr lang="en-US" sz="2000" b="1" dirty="0" smtClean="0">
                <a:solidFill>
                  <a:schemeClr val="accent2">
                    <a:lumMod val="75000"/>
                    <a:lumOff val="25000"/>
                  </a:schemeClr>
                </a:solidFill>
              </a:rPr>
              <a:t>After </a:t>
            </a:r>
            <a:r>
              <a:rPr lang="en-US" sz="2000" b="1" dirty="0">
                <a:solidFill>
                  <a:schemeClr val="accent2">
                    <a:lumMod val="75000"/>
                    <a:lumOff val="25000"/>
                  </a:schemeClr>
                </a:solidFill>
              </a:rPr>
              <a:t>watching the film I got more information. We put the pictures into a timeline and when we were looking at them from a distance we had both: the information and a clear picture.</a:t>
            </a:r>
          </a:p>
          <a:p>
            <a:pPr marL="0" indent="0">
              <a:buNone/>
            </a:pPr>
            <a:endParaRPr lang="en-US" dirty="0"/>
          </a:p>
        </p:txBody>
      </p:sp>
    </p:spTree>
    <p:extLst>
      <p:ext uri="{BB962C8B-B14F-4D97-AF65-F5344CB8AC3E}">
        <p14:creationId xmlns:p14="http://schemas.microsoft.com/office/powerpoint/2010/main" val="2153648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3272" y="2967335"/>
            <a:ext cx="7283720" cy="1409617"/>
          </a:xfrm>
          <a:prstGeom prst="rect">
            <a:avLst/>
          </a:prstGeom>
        </p:spPr>
        <p:txBody>
          <a:bodyPr wrap="square">
            <a:spAutoFit/>
          </a:bodyPr>
          <a:lstStyle/>
          <a:p>
            <a:pPr algn="ctr">
              <a:lnSpc>
                <a:spcPct val="120000"/>
              </a:lnSpc>
            </a:pPr>
            <a:r>
              <a:rPr lang="en-US" sz="2400" b="1" dirty="0" smtClean="0">
                <a:solidFill>
                  <a:srgbClr val="FF0000"/>
                </a:solidFill>
              </a:rPr>
              <a:t>PS. What </a:t>
            </a:r>
            <a:r>
              <a:rPr lang="en-US" sz="2400" b="1" dirty="0">
                <a:solidFill>
                  <a:srgbClr val="FF0000"/>
                </a:solidFill>
              </a:rPr>
              <a:t>about a translation of the film into German, would be interesting for students in Austria and Germany!</a:t>
            </a:r>
            <a:endParaRPr lang="en-US" sz="2400" dirty="0">
              <a:solidFill>
                <a:srgbClr val="FF0000"/>
              </a:solidFill>
            </a:endParaRPr>
          </a:p>
        </p:txBody>
      </p:sp>
    </p:spTree>
    <p:extLst>
      <p:ext uri="{BB962C8B-B14F-4D97-AF65-F5344CB8AC3E}">
        <p14:creationId xmlns:p14="http://schemas.microsoft.com/office/powerpoint/2010/main" val="1535189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55526" y="1735138"/>
            <a:ext cx="7068480" cy="4056062"/>
          </a:xfrm>
        </p:spPr>
        <p:txBody>
          <a:bodyPr/>
          <a:lstStyle/>
          <a:p>
            <a:endParaRPr lang="en-US" dirty="0" smtClean="0"/>
          </a:p>
          <a:p>
            <a:pPr marL="0" indent="0">
              <a:buNone/>
            </a:pPr>
            <a:endParaRPr lang="en-US" dirty="0" smtClean="0"/>
          </a:p>
          <a:p>
            <a:pPr marL="0" indent="0">
              <a:buNone/>
            </a:pPr>
            <a:endParaRPr lang="en-US" dirty="0"/>
          </a:p>
          <a:p>
            <a:pPr marL="0" indent="0">
              <a:buNone/>
            </a:pPr>
            <a:r>
              <a:rPr lang="en-US" sz="1800" b="1" i="1" dirty="0" smtClean="0"/>
              <a:t>School</a:t>
            </a:r>
            <a:r>
              <a:rPr lang="en-US" sz="1800" dirty="0"/>
              <a:t>: </a:t>
            </a:r>
            <a:r>
              <a:rPr lang="en-US" sz="1800" dirty="0" smtClean="0"/>
              <a:t>    HRS</a:t>
            </a:r>
            <a:r>
              <a:rPr lang="en-US" sz="1800" dirty="0"/>
              <a:t>-NMS </a:t>
            </a:r>
            <a:r>
              <a:rPr lang="en-US" sz="1800" dirty="0" err="1" smtClean="0"/>
              <a:t>Lassnitzhöhe</a:t>
            </a:r>
            <a:r>
              <a:rPr lang="en-US" sz="1800" dirty="0"/>
              <a:t> </a:t>
            </a:r>
            <a:r>
              <a:rPr lang="en-US" sz="1800" dirty="0" smtClean="0"/>
              <a:t>(near Graz) – Austria</a:t>
            </a:r>
            <a:endParaRPr lang="en-US" sz="1800" dirty="0"/>
          </a:p>
          <a:p>
            <a:pPr marL="0" indent="0">
              <a:buNone/>
            </a:pPr>
            <a:r>
              <a:rPr lang="en-US" sz="1800" b="1" i="1" dirty="0" smtClean="0"/>
              <a:t>Students</a:t>
            </a:r>
            <a:r>
              <a:rPr lang="en-US" sz="1800" b="1" i="1" dirty="0"/>
              <a:t>:  </a:t>
            </a:r>
            <a:r>
              <a:rPr lang="en-US" sz="1800" dirty="0"/>
              <a:t>4</a:t>
            </a:r>
            <a:r>
              <a:rPr lang="en-US" sz="1800" baseline="30000" dirty="0"/>
              <a:t>th</a:t>
            </a:r>
            <a:r>
              <a:rPr lang="en-US" sz="1800" dirty="0"/>
              <a:t> </a:t>
            </a:r>
            <a:r>
              <a:rPr lang="en-US" sz="1800" dirty="0" smtClean="0"/>
              <a:t>grade, </a:t>
            </a:r>
            <a:r>
              <a:rPr lang="en-US" sz="1800" dirty="0"/>
              <a:t>20 pupils – 14 years old</a:t>
            </a:r>
          </a:p>
          <a:p>
            <a:pPr marL="0" indent="0">
              <a:buNone/>
            </a:pPr>
            <a:r>
              <a:rPr lang="en-US" sz="1800" b="1" i="1" dirty="0" smtClean="0"/>
              <a:t>Teacher</a:t>
            </a:r>
            <a:r>
              <a:rPr lang="en-US" sz="1800" b="1" i="1" dirty="0"/>
              <a:t>: </a:t>
            </a:r>
            <a:r>
              <a:rPr lang="en-US" sz="1800" b="1" i="1" dirty="0" smtClean="0"/>
              <a:t>   </a:t>
            </a:r>
            <a:r>
              <a:rPr lang="en-US" sz="1800" dirty="0" smtClean="0"/>
              <a:t>Ulrike </a:t>
            </a:r>
            <a:r>
              <a:rPr lang="en-US" sz="1800" dirty="0" err="1"/>
              <a:t>Lackner</a:t>
            </a:r>
            <a:endParaRPr lang="en-US" sz="1800" dirty="0"/>
          </a:p>
          <a:p>
            <a:endParaRPr lang="en-US" dirty="0"/>
          </a:p>
        </p:txBody>
      </p:sp>
    </p:spTree>
    <p:extLst>
      <p:ext uri="{BB962C8B-B14F-4D97-AF65-F5344CB8AC3E}">
        <p14:creationId xmlns:p14="http://schemas.microsoft.com/office/powerpoint/2010/main" val="1511460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i="1" u="sng" dirty="0">
                <a:ln w="10541" cmpd="sng">
                  <a:solidFill>
                    <a:srgbClr val="7D7D7D">
                      <a:tint val="100000"/>
                      <a:shade val="100000"/>
                      <a:satMod val="110000"/>
                    </a:srgbClr>
                  </a:solidFill>
                  <a:prstDash val="solid"/>
                </a:ln>
                <a:solidFill>
                  <a:srgbClr val="000000"/>
                </a:solidFill>
                <a:effectLst>
                  <a:innerShdw blurRad="63500" dist="50800" dir="18900000">
                    <a:prstClr val="black">
                      <a:alpha val="50000"/>
                    </a:prstClr>
                  </a:innerShdw>
                </a:effectLst>
              </a:rPr>
              <a:t>Basic </a:t>
            </a:r>
            <a:r>
              <a:rPr lang="en-US" sz="2400" b="1" i="1" u="sng" dirty="0" smtClean="0">
                <a:ln w="10541" cmpd="sng">
                  <a:solidFill>
                    <a:srgbClr val="7D7D7D">
                      <a:tint val="100000"/>
                      <a:shade val="100000"/>
                      <a:satMod val="110000"/>
                    </a:srgbClr>
                  </a:solidFill>
                  <a:prstDash val="solid"/>
                </a:ln>
                <a:solidFill>
                  <a:srgbClr val="000000"/>
                </a:solidFill>
                <a:effectLst>
                  <a:innerShdw blurRad="63500" dist="50800" dir="18900000">
                    <a:prstClr val="black">
                      <a:alpha val="50000"/>
                    </a:prstClr>
                  </a:innerShdw>
                </a:effectLst>
              </a:rPr>
              <a:t>considerations:</a:t>
            </a:r>
            <a:endParaRPr lang="en-US" sz="2400" b="1" i="1" u="sng" dirty="0">
              <a:ln w="10541" cmpd="sng">
                <a:solidFill>
                  <a:srgbClr val="7D7D7D">
                    <a:tint val="100000"/>
                    <a:shade val="100000"/>
                    <a:satMod val="110000"/>
                  </a:srgbClr>
                </a:solidFill>
                <a:prstDash val="solid"/>
              </a:ln>
              <a:solidFill>
                <a:srgbClr val="000000"/>
              </a:solidFill>
              <a:effectLst>
                <a:innerShdw blurRad="63500" dist="50800" dir="18900000">
                  <a:prstClr val="black">
                    <a:alpha val="50000"/>
                  </a:prstClr>
                </a:innerShdw>
              </a:effectLst>
            </a:endParaRPr>
          </a:p>
        </p:txBody>
      </p:sp>
      <p:sp>
        <p:nvSpPr>
          <p:cNvPr id="3" name="Content Placeholder 2"/>
          <p:cNvSpPr>
            <a:spLocks noGrp="1"/>
          </p:cNvSpPr>
          <p:nvPr>
            <p:ph idx="1"/>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buFont typeface="Wingdings" charset="2"/>
              <a:buChar char="Ø"/>
            </a:pP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Why should my students be interested </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 watching this film?</a:t>
            </a:r>
          </a:p>
          <a:p>
            <a:pPr marL="0" indent="0">
              <a:buNone/>
            </a:pP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Font typeface="Wingdings" charset="2"/>
              <a:buChar char="Ø"/>
            </a:pP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can </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 do to attract their attention?</a:t>
            </a:r>
          </a:p>
          <a:p>
            <a:pPr marL="0" indent="0">
              <a:buNone/>
            </a:pPr>
            <a:endPar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Font typeface="Wingdings" charset="2"/>
              <a:buChar char="Ø"/>
            </a:pP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can </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 make them aware of the fact </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that </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2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Kalef</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story took place a long </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time ago</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marL="0" indent="0">
              <a:buNone/>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141447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b="1" i="1" dirty="0" smtClean="0">
                <a:solidFill>
                  <a:srgbClr val="660066"/>
                </a:solidFill>
                <a:effectLst>
                  <a:outerShdw blurRad="60007" dist="200025" dir="15000000" sy="30000" kx="-1800000" algn="bl" rotWithShape="0">
                    <a:prstClr val="black">
                      <a:alpha val="32000"/>
                    </a:prstClr>
                  </a:outerShdw>
                </a:effectLst>
              </a:rPr>
              <a:t>1. INTRODUCTION</a:t>
            </a:r>
            <a:endParaRPr lang="en-US" sz="3200" i="1" dirty="0">
              <a:solidFill>
                <a:srgbClr val="660066"/>
              </a:solidFill>
              <a:effectLst>
                <a:outerShdw blurRad="60007" dist="200025" dir="15000000" sy="30000" kx="-1800000" algn="bl" rotWithShape="0">
                  <a:prstClr val="black">
                    <a:alpha val="32000"/>
                  </a:prstClr>
                </a:outerShdw>
              </a:effectLst>
            </a:endParaRPr>
          </a:p>
        </p:txBody>
      </p:sp>
      <p:sp>
        <p:nvSpPr>
          <p:cNvPr id="3" name="Content Placeholder 2"/>
          <p:cNvSpPr>
            <a:spLocks noGrp="1"/>
          </p:cNvSpPr>
          <p:nvPr>
            <p:ph idx="1"/>
          </p:nvPr>
        </p:nvSpPr>
        <p:spPr>
          <a:xfrm>
            <a:off x="914400" y="1594016"/>
            <a:ext cx="7313613" cy="4056062"/>
          </a:xfrm>
        </p:spPr>
        <p:txBody>
          <a:bodyPr>
            <a:normAutofit/>
          </a:bodyPr>
          <a:lstStyle/>
          <a:p>
            <a:pPr marL="0" indent="0">
              <a:buNone/>
            </a:pPr>
            <a:r>
              <a:rPr lang="en-US" b="1" i="1" u="sng" dirty="0" smtClean="0">
                <a:effectLst>
                  <a:innerShdw blurRad="63500" dist="50800" dir="18900000">
                    <a:prstClr val="black">
                      <a:alpha val="50000"/>
                    </a:prstClr>
                  </a:innerShdw>
                </a:effectLst>
              </a:rPr>
              <a:t>Material:</a:t>
            </a:r>
          </a:p>
          <a:p>
            <a:pPr>
              <a:buFont typeface="Wingdings" charset="2"/>
              <a:buChar char="Ø"/>
            </a:pPr>
            <a:r>
              <a:rPr lang="en-US" b="1" dirty="0" smtClean="0"/>
              <a:t>Photo </a:t>
            </a:r>
            <a:r>
              <a:rPr lang="en-US" b="1" dirty="0"/>
              <a:t>copies</a:t>
            </a:r>
            <a:r>
              <a:rPr lang="en-US" dirty="0"/>
              <a:t>: </a:t>
            </a:r>
            <a:r>
              <a:rPr lang="en-US" sz="2000" dirty="0"/>
              <a:t>20 different pictures of the </a:t>
            </a:r>
            <a:r>
              <a:rPr lang="en-US" sz="2000" dirty="0" err="1"/>
              <a:t>Kalef</a:t>
            </a:r>
            <a:r>
              <a:rPr lang="en-US" sz="2000" dirty="0"/>
              <a:t> family taken from the </a:t>
            </a:r>
            <a:r>
              <a:rPr lang="en-US" sz="2000" dirty="0" err="1"/>
              <a:t>Centropa</a:t>
            </a:r>
            <a:r>
              <a:rPr lang="en-US" sz="2000" dirty="0"/>
              <a:t> </a:t>
            </a:r>
            <a:r>
              <a:rPr lang="en-US" sz="2000" dirty="0" smtClean="0"/>
              <a:t>database </a:t>
            </a:r>
            <a:r>
              <a:rPr lang="en-US" sz="2000" dirty="0"/>
              <a:t>(alternatively only 10 different ones so that 2 students get the same </a:t>
            </a:r>
            <a:r>
              <a:rPr lang="en-US" sz="2000" dirty="0" smtClean="0"/>
              <a:t>copy)</a:t>
            </a:r>
            <a:endParaRPr lang="en-US" sz="2000" dirty="0"/>
          </a:p>
          <a:p>
            <a:pPr>
              <a:buFont typeface="Wingdings" charset="2"/>
              <a:buChar char="Ø"/>
            </a:pPr>
            <a:r>
              <a:rPr lang="en-US" b="1" dirty="0"/>
              <a:t>The photos are wrapped in thick brown paper</a:t>
            </a:r>
            <a:r>
              <a:rPr lang="en-US" dirty="0"/>
              <a:t> </a:t>
            </a:r>
            <a:r>
              <a:rPr lang="en-US" sz="2000" dirty="0" smtClean="0"/>
              <a:t>(</a:t>
            </a:r>
            <a:r>
              <a:rPr lang="en-US" sz="2000" dirty="0"/>
              <a:t>like Matilda’s mother did at the beginning of the war to protect the family photos and important documents) </a:t>
            </a:r>
          </a:p>
          <a:p>
            <a:pPr marL="0" indent="0">
              <a:buNone/>
            </a:pPr>
            <a:endParaRPr lang="en-US" dirty="0"/>
          </a:p>
        </p:txBody>
      </p:sp>
    </p:spTree>
    <p:extLst>
      <p:ext uri="{BB962C8B-B14F-4D97-AF65-F5344CB8AC3E}">
        <p14:creationId xmlns:p14="http://schemas.microsoft.com/office/powerpoint/2010/main" val="483541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994829"/>
          </a:xfrm>
        </p:spPr>
        <p:txBody>
          <a:bodyPr/>
          <a:lstStyle/>
          <a:p>
            <a:pPr lvl="0" algn="just"/>
            <a:r>
              <a:rPr lang="en-US" sz="2400" dirty="0" smtClean="0">
                <a:solidFill>
                  <a:srgbClr val="FF0000"/>
                </a:solidFill>
              </a:rPr>
              <a:t/>
            </a:r>
            <a:br>
              <a:rPr lang="en-US" sz="2400" dirty="0" smtClean="0">
                <a:solidFill>
                  <a:srgbClr val="FF0000"/>
                </a:solidFill>
              </a:rPr>
            </a:br>
            <a:r>
              <a:rPr lang="en-US" sz="2400" b="1" dirty="0">
                <a:solidFill>
                  <a:srgbClr val="FF6600"/>
                </a:solidFill>
                <a:effectLst>
                  <a:outerShdw blurRad="60007" dist="200025" dir="15000000" sy="30000" kx="-1800000" algn="bl" rotWithShape="0">
                    <a:prstClr val="black">
                      <a:alpha val="32000"/>
                    </a:prstClr>
                  </a:outerShdw>
                </a:effectLst>
              </a:rPr>
              <a:t>1</a:t>
            </a:r>
            <a:r>
              <a:rPr lang="en-US" sz="2400" b="1" dirty="0" smtClean="0">
                <a:solidFill>
                  <a:srgbClr val="FF6600"/>
                </a:solidFill>
                <a:effectLst>
                  <a:outerShdw blurRad="60007" dist="200025" dir="15000000" sy="30000" kx="-1800000" algn="bl" rotWithShape="0">
                    <a:prstClr val="black">
                      <a:alpha val="32000"/>
                    </a:prstClr>
                  </a:outerShdw>
                </a:effectLst>
              </a:rPr>
              <a:t>. </a:t>
            </a:r>
            <a:r>
              <a:rPr lang="en-US" sz="2400" b="1" dirty="0">
                <a:solidFill>
                  <a:srgbClr val="FF6600"/>
                </a:solidFill>
                <a:effectLst>
                  <a:outerShdw blurRad="60007" dist="200025" dir="15000000" sy="30000" kx="-1800000" algn="bl" rotWithShape="0">
                    <a:prstClr val="black">
                      <a:alpha val="32000"/>
                    </a:prstClr>
                  </a:outerShdw>
                </a:effectLst>
              </a:rPr>
              <a:t>The teacher shows the parcel, students guess: </a:t>
            </a:r>
            <a:r>
              <a:rPr lang="en-US" sz="2400" b="1" dirty="0" smtClean="0">
                <a:solidFill>
                  <a:srgbClr val="FF6600"/>
                </a:solidFill>
                <a:effectLst>
                  <a:outerShdw blurRad="60007" dist="200025" dir="15000000" sy="30000" kx="-1800000" algn="bl" rotWithShape="0">
                    <a:prstClr val="black">
                      <a:alpha val="32000"/>
                    </a:prstClr>
                  </a:outerShdw>
                </a:effectLst>
              </a:rPr>
              <a:t/>
            </a:r>
            <a:br>
              <a:rPr lang="en-US" sz="2400" b="1" dirty="0" smtClean="0">
                <a:solidFill>
                  <a:srgbClr val="FF6600"/>
                </a:solidFill>
                <a:effectLst>
                  <a:outerShdw blurRad="60007" dist="200025" dir="15000000" sy="30000" kx="-1800000" algn="bl" rotWithShape="0">
                    <a:prstClr val="black">
                      <a:alpha val="32000"/>
                    </a:prstClr>
                  </a:outerShdw>
                </a:effectLst>
              </a:rPr>
            </a:br>
            <a:r>
              <a:rPr lang="en-US" sz="2400" b="1" dirty="0">
                <a:solidFill>
                  <a:srgbClr val="FF6600"/>
                </a:solidFill>
                <a:effectLst>
                  <a:outerShdw blurRad="60007" dist="200025" dir="15000000" sy="30000" kx="-1800000" algn="bl" rotWithShape="0">
                    <a:prstClr val="black">
                      <a:alpha val="32000"/>
                    </a:prstClr>
                  </a:outerShdw>
                </a:effectLst>
              </a:rPr>
              <a:t> </a:t>
            </a:r>
            <a:r>
              <a:rPr lang="en-US" sz="2400" b="1" dirty="0" smtClean="0">
                <a:solidFill>
                  <a:srgbClr val="FF6600"/>
                </a:solidFill>
                <a:effectLst>
                  <a:outerShdw blurRad="60007" dist="200025" dir="15000000" sy="30000" kx="-1800000" algn="bl" rotWithShape="0">
                    <a:prstClr val="black">
                      <a:alpha val="32000"/>
                    </a:prstClr>
                  </a:outerShdw>
                </a:effectLst>
              </a:rPr>
              <a:t>   what </a:t>
            </a:r>
            <a:r>
              <a:rPr lang="en-US" sz="2400" b="1" dirty="0">
                <a:solidFill>
                  <a:srgbClr val="FF6600"/>
                </a:solidFill>
                <a:effectLst>
                  <a:outerShdw blurRad="60007" dist="200025" dir="15000000" sy="30000" kx="-1800000" algn="bl" rotWithShape="0">
                    <a:prstClr val="black">
                      <a:alpha val="32000"/>
                    </a:prstClr>
                  </a:outerShdw>
                </a:effectLst>
              </a:rPr>
              <a:t>could be in it?</a:t>
            </a:r>
            <a:br>
              <a:rPr lang="en-US" sz="2400" b="1" dirty="0">
                <a:solidFill>
                  <a:srgbClr val="FF6600"/>
                </a:solidFill>
                <a:effectLst>
                  <a:outerShdw blurRad="60007" dist="200025" dir="15000000" sy="30000" kx="-1800000" algn="bl" rotWithShape="0">
                    <a:prstClr val="black">
                      <a:alpha val="32000"/>
                    </a:prstClr>
                  </a:outerShdw>
                </a:effectLst>
              </a:rPr>
            </a:br>
            <a:endParaRPr lang="en-US" sz="2400" b="1" dirty="0">
              <a:solidFill>
                <a:srgbClr val="FF6600"/>
              </a:solidFill>
              <a:effectLst>
                <a:outerShdw blurRad="60007" dist="200025" dir="15000000" sy="30000" kx="-1800000" algn="bl" rotWithShape="0">
                  <a:prstClr val="black">
                    <a:alpha val="32000"/>
                  </a:prstClr>
                </a:outerShdw>
              </a:effectLst>
            </a:endParaRPr>
          </a:p>
        </p:txBody>
      </p:sp>
      <p:sp>
        <p:nvSpPr>
          <p:cNvPr id="3" name="Content Placeholder 2"/>
          <p:cNvSpPr>
            <a:spLocks noGrp="1"/>
          </p:cNvSpPr>
          <p:nvPr>
            <p:ph idx="1"/>
          </p:nvPr>
        </p:nvSpPr>
        <p:spPr/>
        <p:txBody>
          <a:bodyPr>
            <a:normAutofit/>
          </a:bodyPr>
          <a:lstStyle/>
          <a:p>
            <a:r>
              <a:rPr lang="en-US" dirty="0" smtClean="0"/>
              <a:t>For </a:t>
            </a:r>
            <a:r>
              <a:rPr lang="en-US" dirty="0"/>
              <a:t>example: a gift, a book, a picture, documents, a newspaper, </a:t>
            </a:r>
            <a:r>
              <a:rPr lang="en-US" b="1" dirty="0"/>
              <a:t>photos</a:t>
            </a:r>
            <a:r>
              <a:rPr lang="en-US" dirty="0"/>
              <a:t> (If they don’t find out, the teacher tells them) and asks: why </a:t>
            </a:r>
            <a:r>
              <a:rPr lang="en-US" dirty="0" smtClean="0"/>
              <a:t>could photos </a:t>
            </a:r>
            <a:r>
              <a:rPr lang="en-US" dirty="0"/>
              <a:t>be wrapped up like this?</a:t>
            </a:r>
          </a:p>
          <a:p>
            <a:r>
              <a:rPr lang="en-US" dirty="0"/>
              <a:t>For example: to send them away, </a:t>
            </a:r>
            <a:r>
              <a:rPr lang="en-US" b="1" dirty="0"/>
              <a:t>to protect them</a:t>
            </a:r>
            <a:r>
              <a:rPr lang="en-US" dirty="0"/>
              <a:t>, to give them to somebody, </a:t>
            </a:r>
            <a:r>
              <a:rPr lang="en-US" b="1" dirty="0"/>
              <a:t>to hide them</a:t>
            </a:r>
            <a:endParaRPr lang="en-US" dirty="0"/>
          </a:p>
          <a:p>
            <a:pPr marL="0" indent="0">
              <a:buNone/>
            </a:pPr>
            <a:endParaRPr lang="en-US" dirty="0"/>
          </a:p>
        </p:txBody>
      </p:sp>
    </p:spTree>
    <p:extLst>
      <p:ext uri="{BB962C8B-B14F-4D97-AF65-F5344CB8AC3E}">
        <p14:creationId xmlns:p14="http://schemas.microsoft.com/office/powerpoint/2010/main" val="2184894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just"/>
            <a:r>
              <a:rPr lang="en-US" sz="2400" b="1" dirty="0" smtClean="0"/>
              <a:t/>
            </a:r>
            <a:br>
              <a:rPr lang="en-US" sz="2400" b="1" dirty="0" smtClean="0"/>
            </a:br>
            <a:r>
              <a:rPr lang="en-US" sz="2400" b="1" dirty="0" smtClean="0">
                <a:solidFill>
                  <a:srgbClr val="FF6600"/>
                </a:solidFill>
                <a:effectLst>
                  <a:outerShdw blurRad="60007" dist="200025" dir="15000000" sy="30000" kx="-1800000" algn="bl" rotWithShape="0">
                    <a:prstClr val="black">
                      <a:alpha val="32000"/>
                    </a:prstClr>
                  </a:outerShdw>
                </a:effectLst>
              </a:rPr>
              <a:t>2. The </a:t>
            </a:r>
            <a:r>
              <a:rPr lang="en-US" sz="2400" b="1" dirty="0">
                <a:solidFill>
                  <a:srgbClr val="FF6600"/>
                </a:solidFill>
                <a:effectLst>
                  <a:outerShdw blurRad="60007" dist="200025" dir="15000000" sy="30000" kx="-1800000" algn="bl" rotWithShape="0">
                    <a:prstClr val="black">
                      <a:alpha val="32000"/>
                    </a:prstClr>
                  </a:outerShdw>
                </a:effectLst>
              </a:rPr>
              <a:t>teacher tells the story of the photos (taken </a:t>
            </a:r>
            <a:r>
              <a:rPr lang="en-US" sz="2400" b="1" dirty="0" smtClean="0">
                <a:solidFill>
                  <a:srgbClr val="FF6600"/>
                </a:solidFill>
                <a:effectLst>
                  <a:outerShdw blurRad="60007" dist="200025" dir="15000000" sy="30000" kx="-1800000" algn="bl" rotWithShape="0">
                    <a:prstClr val="black">
                      <a:alpha val="32000"/>
                    </a:prstClr>
                  </a:outerShdw>
                </a:effectLst>
              </a:rPr>
              <a:t>from      the </a:t>
            </a:r>
            <a:r>
              <a:rPr lang="en-US" sz="2400" b="1" dirty="0">
                <a:solidFill>
                  <a:srgbClr val="FF6600"/>
                </a:solidFill>
                <a:effectLst>
                  <a:outerShdw blurRad="60007" dist="200025" dir="15000000" sy="30000" kx="-1800000" algn="bl" rotWithShape="0">
                    <a:prstClr val="black">
                      <a:alpha val="32000"/>
                    </a:prstClr>
                  </a:outerShdw>
                </a:effectLst>
              </a:rPr>
              <a:t>bio)</a:t>
            </a:r>
            <a:r>
              <a:rPr lang="en-US" sz="2400" dirty="0">
                <a:solidFill>
                  <a:srgbClr val="FF6600"/>
                </a:solidFill>
                <a:effectLst>
                  <a:outerShdw blurRad="60007" dist="200025" dir="15000000" sy="30000" kx="-1800000" algn="bl" rotWithShape="0">
                    <a:prstClr val="black">
                      <a:alpha val="32000"/>
                    </a:prstClr>
                  </a:outerShdw>
                </a:effectLst>
              </a:rPr>
              <a:t/>
            </a:r>
            <a:br>
              <a:rPr lang="en-US" sz="2400" dirty="0">
                <a:solidFill>
                  <a:srgbClr val="FF6600"/>
                </a:solidFill>
                <a:effectLst>
                  <a:outerShdw blurRad="60007" dist="200025" dir="15000000" sy="30000" kx="-1800000" algn="bl" rotWithShape="0">
                    <a:prstClr val="black">
                      <a:alpha val="32000"/>
                    </a:prstClr>
                  </a:outerShdw>
                </a:effectLst>
              </a:rPr>
            </a:br>
            <a:endParaRPr lang="en-US" sz="2400" dirty="0">
              <a:solidFill>
                <a:srgbClr val="FF6600"/>
              </a:solidFill>
              <a:effectLst>
                <a:outerShdw blurRad="60007" dist="200025" dir="15000000" sy="30000" kx="-1800000" algn="bl" rotWithShape="0">
                  <a:prstClr val="black">
                    <a:alpha val="32000"/>
                  </a:prstClr>
                </a:outerShdw>
              </a:effectLst>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a:t>“Before mother left our apartment she stowed away our pictures and documents</a:t>
            </a:r>
            <a:r>
              <a:rPr lang="en-US" dirty="0" smtClean="0"/>
              <a:t>. </a:t>
            </a:r>
            <a:r>
              <a:rPr lang="en-US" dirty="0"/>
              <a:t>We are very lucky that the pictures were saved. This was due to the fact that my mother was so smart and wise. She wrapped all these pictures and documents in thick brown paper. She took the parcel and she squeezed it in between a beam and tiles in the attic in order to protect it. If we survived, and if we returned, we would have some proof that we were the legal children of Jewish origin and about the property and everything. In addition to the pictures and documents that my mother hid there was also </a:t>
            </a:r>
            <a:r>
              <a:rPr lang="en-US" dirty="0" err="1"/>
              <a:t>Jakov's</a:t>
            </a:r>
            <a:r>
              <a:rPr lang="en-US" dirty="0"/>
              <a:t> tallit and </a:t>
            </a:r>
            <a:r>
              <a:rPr lang="en-US" dirty="0" err="1"/>
              <a:t>tefillin</a:t>
            </a:r>
            <a:r>
              <a:rPr lang="en-US" dirty="0"/>
              <a:t>. That was it. Mother saved these things. One time [after the war] I was looking for something and found </a:t>
            </a:r>
            <a:r>
              <a:rPr lang="en-US" dirty="0" smtClean="0"/>
              <a:t>them.”</a:t>
            </a:r>
            <a:endParaRPr lang="en-US" dirty="0"/>
          </a:p>
          <a:p>
            <a:pPr marL="0" indent="0">
              <a:buNone/>
            </a:pPr>
            <a:endParaRPr lang="en-US" dirty="0"/>
          </a:p>
        </p:txBody>
      </p:sp>
    </p:spTree>
    <p:extLst>
      <p:ext uri="{BB962C8B-B14F-4D97-AF65-F5344CB8AC3E}">
        <p14:creationId xmlns:p14="http://schemas.microsoft.com/office/powerpoint/2010/main" val="2381092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smtClean="0">
                <a:solidFill>
                  <a:srgbClr val="FF6600"/>
                </a:solidFill>
                <a:effectLst>
                  <a:outerShdw blurRad="60007" dist="200025" dir="15000000" sy="30000" kx="-1800000" algn="bl" rotWithShape="0">
                    <a:prstClr val="black">
                      <a:alpha val="32000"/>
                    </a:prstClr>
                  </a:outerShdw>
                </a:effectLst>
              </a:rPr>
              <a:t>3</a:t>
            </a:r>
            <a:r>
              <a:rPr lang="en-US" sz="2400" b="1" dirty="0">
                <a:solidFill>
                  <a:srgbClr val="FF6600"/>
                </a:solidFill>
                <a:effectLst>
                  <a:outerShdw blurRad="60007" dist="200025" dir="15000000" sy="30000" kx="-1800000" algn="bl" rotWithShape="0">
                    <a:prstClr val="black">
                      <a:alpha val="32000"/>
                    </a:prstClr>
                  </a:outerShdw>
                </a:effectLst>
              </a:rPr>
              <a:t>. The teacher opens the parcel</a:t>
            </a:r>
            <a:br>
              <a:rPr lang="en-US" sz="2400" b="1" dirty="0">
                <a:solidFill>
                  <a:srgbClr val="FF6600"/>
                </a:solidFill>
                <a:effectLst>
                  <a:outerShdw blurRad="60007" dist="200025" dir="15000000" sy="30000" kx="-1800000" algn="bl" rotWithShape="0">
                    <a:prstClr val="black">
                      <a:alpha val="32000"/>
                    </a:prstClr>
                  </a:outerShdw>
                </a:effectLst>
              </a:rPr>
            </a:br>
            <a:r>
              <a:rPr lang="en-US" dirty="0">
                <a:solidFill>
                  <a:srgbClr val="FF6600"/>
                </a:solidFill>
                <a:effectLst>
                  <a:outerShdw blurRad="60007" dist="200025" dir="15000000" sy="30000" kx="-1800000" algn="bl" rotWithShape="0">
                    <a:prstClr val="black">
                      <a:alpha val="32000"/>
                    </a:prstClr>
                  </a:outerShdw>
                </a:effectLst>
              </a:rPr>
              <a:t> </a:t>
            </a:r>
          </a:p>
        </p:txBody>
      </p:sp>
      <p:sp>
        <p:nvSpPr>
          <p:cNvPr id="3" name="Content Placeholder 2"/>
          <p:cNvSpPr>
            <a:spLocks noGrp="1"/>
          </p:cNvSpPr>
          <p:nvPr>
            <p:ph idx="1"/>
          </p:nvPr>
        </p:nvSpPr>
        <p:spPr/>
        <p:txBody>
          <a:bodyPr/>
          <a:lstStyle/>
          <a:p>
            <a:pPr marL="0" lvl="0" indent="0">
              <a:buNone/>
            </a:pPr>
            <a:endParaRPr lang="en-US" sz="2200" dirty="0" smtClean="0"/>
          </a:p>
          <a:p>
            <a:pPr marL="0" lvl="0" indent="0">
              <a:buNone/>
            </a:pPr>
            <a:r>
              <a:rPr lang="en-US" sz="2200" dirty="0" smtClean="0"/>
              <a:t>Explain why it </a:t>
            </a:r>
            <a:r>
              <a:rPr lang="en-US" sz="2200" dirty="0"/>
              <a:t>is very different to regain your own family </a:t>
            </a:r>
            <a:r>
              <a:rPr lang="en-US" sz="2200" dirty="0" smtClean="0"/>
              <a:t>photos, </a:t>
            </a:r>
            <a:r>
              <a:rPr lang="en-US" sz="2200" dirty="0" smtClean="0"/>
              <a:t>like the </a:t>
            </a:r>
            <a:r>
              <a:rPr lang="en-US" sz="2200" dirty="0" err="1"/>
              <a:t>Kalefs</a:t>
            </a:r>
            <a:r>
              <a:rPr lang="en-US" sz="2200" dirty="0"/>
              <a:t> did after the war, </a:t>
            </a:r>
            <a:r>
              <a:rPr lang="en-US" sz="2200" dirty="0" smtClean="0"/>
              <a:t>compared to finding </a:t>
            </a:r>
            <a:r>
              <a:rPr lang="en-US" sz="2200" dirty="0"/>
              <a:t>pictures of unknown people like the students will do now.</a:t>
            </a:r>
          </a:p>
          <a:p>
            <a:pPr marL="0" indent="0">
              <a:buNone/>
            </a:pPr>
            <a:endParaRPr lang="en-US" dirty="0"/>
          </a:p>
        </p:txBody>
      </p:sp>
    </p:spTree>
    <p:extLst>
      <p:ext uri="{BB962C8B-B14F-4D97-AF65-F5344CB8AC3E}">
        <p14:creationId xmlns:p14="http://schemas.microsoft.com/office/powerpoint/2010/main" val="2678692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US" sz="2400" b="1" dirty="0" smtClean="0"/>
              <a:t/>
            </a:r>
            <a:br>
              <a:rPr lang="en-US" sz="2400" b="1" dirty="0" smtClean="0"/>
            </a:br>
            <a:r>
              <a:rPr lang="en-US" sz="2400" b="1" dirty="0"/>
              <a:t/>
            </a:r>
            <a:br>
              <a:rPr lang="en-US" sz="2400" b="1" dirty="0"/>
            </a:br>
            <a:r>
              <a:rPr lang="en-US" sz="2400" b="1" dirty="0" smtClean="0">
                <a:solidFill>
                  <a:srgbClr val="FF6600"/>
                </a:solidFill>
                <a:effectLst>
                  <a:outerShdw blurRad="60007" dist="200025" dir="15000000" sy="30000" kx="-1800000" algn="bl" rotWithShape="0">
                    <a:prstClr val="black">
                      <a:alpha val="32000"/>
                    </a:prstClr>
                  </a:outerShdw>
                </a:effectLst>
              </a:rPr>
              <a:t>4</a:t>
            </a:r>
            <a:r>
              <a:rPr lang="en-US" sz="2400" b="1" dirty="0">
                <a:solidFill>
                  <a:srgbClr val="FF6600"/>
                </a:solidFill>
                <a:effectLst>
                  <a:outerShdw blurRad="60007" dist="200025" dir="15000000" sy="30000" kx="-1800000" algn="bl" rotWithShape="0">
                    <a:prstClr val="black">
                      <a:alpha val="32000"/>
                    </a:prstClr>
                  </a:outerShdw>
                </a:effectLst>
              </a:rPr>
              <a:t>. Discussion on what could be of </a:t>
            </a:r>
            <a:r>
              <a:rPr lang="en-US" sz="2400" b="1" dirty="0" smtClean="0">
                <a:solidFill>
                  <a:srgbClr val="FF6600"/>
                </a:solidFill>
                <a:effectLst>
                  <a:outerShdw blurRad="60007" dist="200025" dir="15000000" sy="30000" kx="-1800000" algn="bl" rotWithShape="0">
                    <a:prstClr val="black">
                      <a:alpha val="32000"/>
                    </a:prstClr>
                  </a:outerShdw>
                </a:effectLst>
              </a:rPr>
              <a:t>interest regarding the photos?</a:t>
            </a:r>
            <a:r>
              <a:rPr lang="en-US" sz="2400" b="1" dirty="0">
                <a:solidFill>
                  <a:srgbClr val="FF6600"/>
                </a:solidFill>
                <a:effectLst>
                  <a:outerShdw blurRad="60007" dist="200025" dir="15000000" sy="30000" kx="-1800000" algn="bl" rotWithShape="0">
                    <a:prstClr val="black">
                      <a:alpha val="32000"/>
                    </a:prstClr>
                  </a:outerShdw>
                </a:effectLst>
              </a:rPr>
              <a:t/>
            </a:r>
            <a:br>
              <a:rPr lang="en-US" sz="2400" b="1" dirty="0">
                <a:solidFill>
                  <a:srgbClr val="FF6600"/>
                </a:solidFill>
                <a:effectLst>
                  <a:outerShdw blurRad="60007" dist="200025" dir="15000000" sy="30000" kx="-1800000" algn="bl" rotWithShape="0">
                    <a:prstClr val="black">
                      <a:alpha val="32000"/>
                    </a:prstClr>
                  </a:outerShdw>
                </a:effectLst>
              </a:rPr>
            </a:br>
            <a:endParaRPr lang="en-US" sz="2400" b="1" dirty="0">
              <a:solidFill>
                <a:srgbClr val="FF6600"/>
              </a:solidFill>
              <a:effectLst>
                <a:outerShdw blurRad="60007" dist="200025" dir="15000000" sy="30000" kx="-1800000" algn="bl" rotWithShape="0">
                  <a:prstClr val="black">
                    <a:alpha val="32000"/>
                  </a:prstClr>
                </a:outerShdw>
              </a:effectLst>
            </a:endParaRPr>
          </a:p>
        </p:txBody>
      </p:sp>
      <p:sp>
        <p:nvSpPr>
          <p:cNvPr id="3" name="Content Placeholder 2"/>
          <p:cNvSpPr>
            <a:spLocks noGrp="1"/>
          </p:cNvSpPr>
          <p:nvPr>
            <p:ph idx="1"/>
          </p:nvPr>
        </p:nvSpPr>
        <p:spPr/>
        <p:txBody>
          <a:bodyPr/>
          <a:lstStyle/>
          <a:p>
            <a:pPr marL="0" indent="0">
              <a:buNone/>
            </a:pPr>
            <a:r>
              <a:rPr lang="en-US" sz="2200" b="1" dirty="0" smtClean="0"/>
              <a:t>Examples</a:t>
            </a:r>
            <a:r>
              <a:rPr lang="en-US" sz="2200" b="1" dirty="0"/>
              <a:t>: </a:t>
            </a:r>
            <a:endParaRPr lang="en-US" sz="2200" dirty="0"/>
          </a:p>
          <a:p>
            <a:r>
              <a:rPr lang="en-US" sz="2000" dirty="0" smtClean="0"/>
              <a:t>WHO </a:t>
            </a:r>
            <a:r>
              <a:rPr lang="en-US" sz="2000" dirty="0"/>
              <a:t>is the person</a:t>
            </a:r>
            <a:r>
              <a:rPr lang="en-US" sz="2000" dirty="0" smtClean="0"/>
              <a:t>/one </a:t>
            </a:r>
            <a:r>
              <a:rPr lang="en-US" sz="2000" dirty="0"/>
              <a:t>of the persons?    </a:t>
            </a:r>
          </a:p>
          <a:p>
            <a:r>
              <a:rPr lang="en-US" sz="2000" dirty="0"/>
              <a:t>WHEN was the picture taken?  </a:t>
            </a:r>
          </a:p>
          <a:p>
            <a:r>
              <a:rPr lang="en-US" sz="2000" dirty="0"/>
              <a:t>WHERE was the picture taken? </a:t>
            </a:r>
          </a:p>
          <a:p>
            <a:r>
              <a:rPr lang="en-US" sz="2000" dirty="0"/>
              <a:t>WHY was the picture taken?</a:t>
            </a:r>
          </a:p>
          <a:p>
            <a:pPr marL="0" indent="0">
              <a:buNone/>
            </a:pPr>
            <a:endParaRPr lang="en-US" dirty="0"/>
          </a:p>
        </p:txBody>
      </p:sp>
    </p:spTree>
    <p:extLst>
      <p:ext uri="{BB962C8B-B14F-4D97-AF65-F5344CB8AC3E}">
        <p14:creationId xmlns:p14="http://schemas.microsoft.com/office/powerpoint/2010/main" val="2170013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US" sz="2400" b="1" dirty="0" smtClean="0">
                <a:solidFill>
                  <a:srgbClr val="FF6600"/>
                </a:solidFill>
                <a:effectLst>
                  <a:outerShdw blurRad="60007" dist="200025" dir="15000000" sy="30000" kx="-1800000" algn="bl" rotWithShape="0">
                    <a:prstClr val="black">
                      <a:alpha val="32000"/>
                    </a:prstClr>
                  </a:outerShdw>
                </a:effectLst>
              </a:rPr>
              <a:t/>
            </a:r>
            <a:br>
              <a:rPr lang="en-US" sz="2400" b="1" dirty="0" smtClean="0">
                <a:solidFill>
                  <a:srgbClr val="FF6600"/>
                </a:solidFill>
                <a:effectLst>
                  <a:outerShdw blurRad="60007" dist="200025" dir="15000000" sy="30000" kx="-1800000" algn="bl" rotWithShape="0">
                    <a:prstClr val="black">
                      <a:alpha val="32000"/>
                    </a:prstClr>
                  </a:outerShdw>
                </a:effectLst>
              </a:rPr>
            </a:br>
            <a:r>
              <a:rPr lang="en-US" sz="2400" b="1" dirty="0">
                <a:solidFill>
                  <a:srgbClr val="FF6600"/>
                </a:solidFill>
                <a:effectLst>
                  <a:outerShdw blurRad="60007" dist="200025" dir="15000000" sy="30000" kx="-1800000" algn="bl" rotWithShape="0">
                    <a:prstClr val="black">
                      <a:alpha val="32000"/>
                    </a:prstClr>
                  </a:outerShdw>
                </a:effectLst>
              </a:rPr>
              <a:t/>
            </a:r>
            <a:br>
              <a:rPr lang="en-US" sz="2400" b="1" dirty="0">
                <a:solidFill>
                  <a:srgbClr val="FF6600"/>
                </a:solidFill>
                <a:effectLst>
                  <a:outerShdw blurRad="60007" dist="200025" dir="15000000" sy="30000" kx="-1800000" algn="bl" rotWithShape="0">
                    <a:prstClr val="black">
                      <a:alpha val="32000"/>
                    </a:prstClr>
                  </a:outerShdw>
                </a:effectLst>
              </a:rPr>
            </a:br>
            <a:r>
              <a:rPr lang="en-US" sz="2400" b="1" dirty="0" smtClean="0">
                <a:solidFill>
                  <a:srgbClr val="FF6600"/>
                </a:solidFill>
                <a:effectLst>
                  <a:outerShdw blurRad="60007" dist="200025" dir="15000000" sy="30000" kx="-1800000" algn="bl" rotWithShape="0">
                    <a:prstClr val="black">
                      <a:alpha val="32000"/>
                    </a:prstClr>
                  </a:outerShdw>
                </a:effectLst>
              </a:rPr>
              <a:t/>
            </a:r>
            <a:br>
              <a:rPr lang="en-US" sz="2400" b="1" dirty="0" smtClean="0">
                <a:solidFill>
                  <a:srgbClr val="FF6600"/>
                </a:solidFill>
                <a:effectLst>
                  <a:outerShdw blurRad="60007" dist="200025" dir="15000000" sy="30000" kx="-1800000" algn="bl" rotWithShape="0">
                    <a:prstClr val="black">
                      <a:alpha val="32000"/>
                    </a:prstClr>
                  </a:outerShdw>
                </a:effectLst>
              </a:rPr>
            </a:br>
            <a:r>
              <a:rPr lang="en-US" sz="2400" b="1" dirty="0">
                <a:solidFill>
                  <a:srgbClr val="FF6600"/>
                </a:solidFill>
                <a:effectLst>
                  <a:outerShdw blurRad="60007" dist="200025" dir="15000000" sy="30000" kx="-1800000" algn="bl" rotWithShape="0">
                    <a:prstClr val="black">
                      <a:alpha val="32000"/>
                    </a:prstClr>
                  </a:outerShdw>
                </a:effectLst>
              </a:rPr>
              <a:t/>
            </a:r>
            <a:br>
              <a:rPr lang="en-US" sz="2400" b="1" dirty="0">
                <a:solidFill>
                  <a:srgbClr val="FF6600"/>
                </a:solidFill>
                <a:effectLst>
                  <a:outerShdw blurRad="60007" dist="200025" dir="15000000" sy="30000" kx="-1800000" algn="bl" rotWithShape="0">
                    <a:prstClr val="black">
                      <a:alpha val="32000"/>
                    </a:prstClr>
                  </a:outerShdw>
                </a:effectLst>
              </a:rPr>
            </a:br>
            <a:r>
              <a:rPr lang="en-US" sz="2400" b="1" dirty="0" smtClean="0">
                <a:solidFill>
                  <a:srgbClr val="FF6600"/>
                </a:solidFill>
                <a:effectLst>
                  <a:outerShdw blurRad="60007" dist="200025" dir="15000000" sy="30000" kx="-1800000" algn="bl" rotWithShape="0">
                    <a:prstClr val="black">
                      <a:alpha val="32000"/>
                    </a:prstClr>
                  </a:outerShdw>
                </a:effectLst>
              </a:rPr>
              <a:t>5</a:t>
            </a:r>
            <a:r>
              <a:rPr lang="en-US" sz="2400" b="1" dirty="0">
                <a:solidFill>
                  <a:srgbClr val="FF6600"/>
                </a:solidFill>
                <a:effectLst>
                  <a:outerShdw blurRad="60007" dist="200025" dir="15000000" sy="30000" kx="-1800000" algn="bl" rotWithShape="0">
                    <a:prstClr val="black">
                      <a:alpha val="32000"/>
                    </a:prstClr>
                  </a:outerShdw>
                </a:effectLst>
              </a:rPr>
              <a:t>. Every student takes one of the blurry copies.           </a:t>
            </a:r>
            <a:r>
              <a:rPr lang="en-US" dirty="0"/>
              <a:t/>
            </a:r>
            <a:br>
              <a:rPr lang="en-US" dirty="0"/>
            </a:br>
            <a:endParaRPr lang="en-US" dirty="0"/>
          </a:p>
        </p:txBody>
      </p:sp>
      <p:sp>
        <p:nvSpPr>
          <p:cNvPr id="3" name="Content Placeholder 2"/>
          <p:cNvSpPr>
            <a:spLocks noGrp="1"/>
          </p:cNvSpPr>
          <p:nvPr>
            <p:ph idx="4294967295"/>
          </p:nvPr>
        </p:nvSpPr>
        <p:spPr>
          <a:xfrm rot="1168763">
            <a:off x="0" y="1733550"/>
            <a:ext cx="7300913" cy="4056063"/>
          </a:xfrm>
        </p:spPr>
        <p:txBody>
          <a:bodyPr>
            <a:normAutofit/>
          </a:bodyPr>
          <a:lstStyle/>
          <a:p>
            <a:pPr marL="0" lvl="0" indent="0">
              <a:buNone/>
            </a:pPr>
            <a:endParaRPr lang="en-US" b="1" dirty="0" smtClean="0"/>
          </a:p>
          <a:p>
            <a:pPr marL="0" indent="0">
              <a:buNone/>
            </a:pPr>
            <a:endParaRPr lang="en-US" dirty="0"/>
          </a:p>
        </p:txBody>
      </p:sp>
      <p:pic>
        <p:nvPicPr>
          <p:cNvPr id="6" name="Picture 5" descr="IMAG073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65669">
            <a:off x="3025203" y="2360441"/>
            <a:ext cx="2457721" cy="3686580"/>
          </a:xfrm>
          <a:prstGeom prst="rect">
            <a:avLst/>
          </a:prstGeom>
          <a:solidFill>
            <a:srgbClr val="FFFFFF">
              <a:shade val="85000"/>
            </a:srgbClr>
          </a:solidFill>
          <a:ln w="190500"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14645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264</TotalTime>
  <Words>670</Words>
  <Application>Microsoft Macintosh PowerPoint</Application>
  <PresentationFormat>On-screen Show (4:3)</PresentationFormat>
  <Paragraphs>58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Inkwell</vt:lpstr>
      <vt:lpstr>“Three Promises”</vt:lpstr>
      <vt:lpstr>PowerPoint Presentation</vt:lpstr>
      <vt:lpstr>Basic considerations:</vt:lpstr>
      <vt:lpstr>1. INTRODUCTION</vt:lpstr>
      <vt:lpstr> 1. The teacher shows the parcel, students guess:      what could be in it? </vt:lpstr>
      <vt:lpstr> 2. The teacher tells the story of the photos (taken from      the bio) </vt:lpstr>
      <vt:lpstr>   3. The teacher opens the parcel  </vt:lpstr>
      <vt:lpstr>  4. Discussion on what could be of interest regarding the photos? </vt:lpstr>
      <vt:lpstr>    5. Every student takes one of the blurry copies.            </vt:lpstr>
      <vt:lpstr>     6. The students watch the film, recognize their photo and write as much information as possible on the back of the photo copy.</vt:lpstr>
      <vt:lpstr>2. STUDENTS WATCH THE FILM</vt:lpstr>
      <vt:lpstr>3. FORMING A TIME-LINE</vt:lpstr>
      <vt:lpstr>PowerPoint Presentation</vt:lpstr>
      <vt:lpstr> Some reactions of my students: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Promises”</dc:title>
  <dc:creator>assistant 2</dc:creator>
  <cp:lastModifiedBy>assistant</cp:lastModifiedBy>
  <cp:revision>38</cp:revision>
  <dcterms:created xsi:type="dcterms:W3CDTF">2013-05-07T08:33:31Z</dcterms:created>
  <dcterms:modified xsi:type="dcterms:W3CDTF">2013-05-08T09:46:41Z</dcterms:modified>
</cp:coreProperties>
</file>