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1" r:id="rId1"/>
  </p:sldMasterIdLst>
  <p:notesMasterIdLst>
    <p:notesMasterId r:id="rId29"/>
  </p:notesMasterIdLst>
  <p:sldIdLst>
    <p:sldId id="288" r:id="rId2"/>
    <p:sldId id="296" r:id="rId3"/>
    <p:sldId id="275" r:id="rId4"/>
    <p:sldId id="274" r:id="rId5"/>
    <p:sldId id="289" r:id="rId6"/>
    <p:sldId id="256" r:id="rId7"/>
    <p:sldId id="262" r:id="rId8"/>
    <p:sldId id="263" r:id="rId9"/>
    <p:sldId id="264" r:id="rId10"/>
    <p:sldId id="265" r:id="rId11"/>
    <p:sldId id="290" r:id="rId12"/>
    <p:sldId id="266" r:id="rId13"/>
    <p:sldId id="280" r:id="rId14"/>
    <p:sldId id="272" r:id="rId15"/>
    <p:sldId id="267" r:id="rId16"/>
    <p:sldId id="268" r:id="rId17"/>
    <p:sldId id="269" r:id="rId18"/>
    <p:sldId id="270" r:id="rId19"/>
    <p:sldId id="271" r:id="rId20"/>
    <p:sldId id="291" r:id="rId21"/>
    <p:sldId id="292" r:id="rId22"/>
    <p:sldId id="273" r:id="rId23"/>
    <p:sldId id="284" r:id="rId24"/>
    <p:sldId id="295" r:id="rId25"/>
    <p:sldId id="297" r:id="rId26"/>
    <p:sldId id="294" r:id="rId27"/>
    <p:sldId id="27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3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003B5-C093-44B0-A584-D02A52CDD3C5}" type="datetimeFigureOut">
              <a:rPr lang="hu-HU" smtClean="0"/>
              <a:t>2019.10.22.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1BCE8-54EA-44F1-A180-B739D77F3B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1692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EAC78-A812-4EB7-859F-917E7D8B8965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703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172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576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02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5568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36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10/22/2019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226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10/22/2019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137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937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418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934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143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078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564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077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098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562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515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9810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google.com/url?sa=i&amp;source=images&amp;cd=&amp;ved=2ahUKEwi8vq28_KflAhUC_qQKHfE2DvUQjRx6BAgBEAQ&amp;url=https%3A%2F%2Fwww.centropa.org%2Fphoto%2Frosa-rosenstein-her-apartment-vienna&amp;psig=AOvVaw2qDlAp-mMVoLtdFNBCNMAS&amp;ust=1571562421878140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hyperlink" Target="https://www.google.com/url?sa=i&amp;source=images&amp;cd=&amp;ved=2ahUKEwim0JWdyqflAhUwsKQKHbvnDYgQjRx6BAgBEAQ&amp;url=https%3A%2F%2Feuropeanwesternbalkans.com%2F2019%2F09%2F27%2Fbundestag-adopts-nine-conditions-for-tirana-and-general-guidelines-for-negotiations%2F&amp;psig=AOvVaw0X6WZl01XGvtou3vVzvwWW&amp;ust=1571548936006921" TargetMode="External"/><Relationship Id="rId7" Type="http://schemas.openxmlformats.org/officeDocument/2006/relationships/hyperlink" Target="https://www.google.com/url?sa=i&amp;source=images&amp;cd=&amp;ved=2ahUKEwi74Pjv66flAhWGKVAKHcQXDk4QjRx6BAgBEAQ&amp;url=https%3A%2F%2Fwww.timesofisrael.com%2Fberlin-woman-revives-red-army-ghosts-in-reichstag-graffiti%2F&amp;psig=AOvVaw1BNilEYt60ZOE9UtbW8TIH&amp;ust=1571549215184231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hyperlink" Target="http://www.parisglobalist.org/german-bundestag-bigger-divided-ever/" TargetMode="Externa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nybooks.com/daily/2013/06/15/jews-arent-allowed-use-telephones-berlin-memorial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E6E326-053C-46EC-99F4-F359AF7F6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4625" y="1447801"/>
            <a:ext cx="5457825" cy="3133723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hu-H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hu-H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-Site  L</a:t>
            </a:r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earning</a:t>
            </a:r>
            <a:br>
              <a:rPr lang="hu-H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hu-H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hu-H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</a:t>
            </a:r>
            <a:r>
              <a: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approach</a:t>
            </a:r>
            <a:r>
              <a: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Generation</a:t>
            </a:r>
            <a:r>
              <a: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</a:t>
            </a:r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hu-H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hu-H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u-H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C329C01-F7F2-43F0-917E-78947C0B81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40703" y="4686740"/>
            <a:ext cx="4025669" cy="1513731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Zsolt István </a:t>
            </a:r>
            <a:r>
              <a:rPr lang="hu-H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Vódli</a:t>
            </a:r>
            <a:endParaRPr lang="hu-H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0"/>
              </a:spcBef>
              <a:spcAft>
                <a:spcPts val="600"/>
              </a:spcAft>
            </a:pPr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hu-HU" b="1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Riscova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25-27 </a:t>
            </a:r>
            <a:r>
              <a:rPr lang="hu-HU" b="1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2019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b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u-HU" sz="2400" b="1" cap="none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920897CD-0FAF-4CCD-AE70-F733A8145DA1}"/>
              </a:ext>
            </a:extLst>
          </p:cNvPr>
          <p:cNvSpPr/>
          <p:nvPr/>
        </p:nvSpPr>
        <p:spPr>
          <a:xfrm>
            <a:off x="638175" y="1009650"/>
            <a:ext cx="5886450" cy="52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hu-HU" b="1" dirty="0"/>
              <a:t> </a:t>
            </a:r>
            <a:r>
              <a:rPr lang="en-US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„Promoting civil society and Jewish history in Moldova, Ukraine and the </a:t>
            </a:r>
            <a:r>
              <a:rPr lang="en-US" sz="2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Visegrad</a:t>
            </a:r>
            <a:r>
              <a:rPr lang="en-US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countries“</a:t>
            </a:r>
            <a:endParaRPr lang="hu-H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1.png">
            <a:extLst>
              <a:ext uri="{FF2B5EF4-FFF2-40B4-BE49-F238E27FC236}">
                <a16:creationId xmlns:a16="http://schemas.microsoft.com/office/drawing/2014/main" id="{60FD2FD8-C75F-487C-BBF4-71EE38ACCE41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729423" y="1297940"/>
            <a:ext cx="3587114" cy="1704975"/>
          </a:xfrm>
          <a:prstGeom prst="rect">
            <a:avLst/>
          </a:prstGeom>
          <a:ln/>
        </p:spPr>
      </p:pic>
      <p:pic>
        <p:nvPicPr>
          <p:cNvPr id="11" name="image5.png">
            <a:extLst>
              <a:ext uri="{FF2B5EF4-FFF2-40B4-BE49-F238E27FC236}">
                <a16:creationId xmlns:a16="http://schemas.microsoft.com/office/drawing/2014/main" id="{F64B57B0-D8CE-4475-90B5-D5E87F3C656B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2553969" y="4910455"/>
            <a:ext cx="2359660" cy="64960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5620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F484E103-770E-49F4-BF95-B36E50D225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86" r="6215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6EAD8C-E6F5-45BA-86CF-3EED09D847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Berlin, Berlin</a:t>
            </a:r>
            <a:endParaRPr lang="hu-HU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50669" y="2438400"/>
            <a:ext cx="3330328" cy="3809999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hu-HU" sz="1600" b="1" dirty="0">
                <a:latin typeface="Times New Roman" pitchFamily="18" charset="0"/>
                <a:cs typeface="Times New Roman" pitchFamily="18" charset="0"/>
              </a:rPr>
              <a:t>I.		Preparation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hu-HU" sz="1600" b="1" dirty="0">
                <a:latin typeface="Times New Roman" pitchFamily="18" charset="0"/>
                <a:cs typeface="Times New Roman" pitchFamily="18" charset="0"/>
              </a:rPr>
              <a:t>    	Facebook </a:t>
            </a:r>
            <a:r>
              <a:rPr lang="hu-HU" sz="1600" b="1" dirty="0" err="1">
                <a:latin typeface="Times New Roman" pitchFamily="18" charset="0"/>
                <a:cs typeface="Times New Roman" pitchFamily="18" charset="0"/>
              </a:rPr>
              <a:t>group</a:t>
            </a:r>
            <a:r>
              <a:rPr lang="hu-H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600" b="1" dirty="0" err="1">
                <a:latin typeface="Times New Roman" pitchFamily="18" charset="0"/>
                <a:cs typeface="Times New Roman" pitchFamily="18" charset="0"/>
              </a:rPr>
              <a:t>Pre-trip</a:t>
            </a:r>
            <a:r>
              <a:rPr lang="hu-H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600" b="1" dirty="0" err="1">
                <a:latin typeface="Times New Roman" pitchFamily="18" charset="0"/>
                <a:cs typeface="Times New Roman" pitchFamily="18" charset="0"/>
              </a:rPr>
              <a:t>assignements</a:t>
            </a:r>
            <a:r>
              <a:rPr lang="hu-HU" sz="1600" b="1" dirty="0">
                <a:latin typeface="Times New Roman" pitchFamily="18" charset="0"/>
                <a:cs typeface="Times New Roman" pitchFamily="18" charset="0"/>
              </a:rPr>
              <a:t>: Berlin </a:t>
            </a:r>
            <a:r>
              <a:rPr lang="hu-HU" sz="1600" b="1" dirty="0" err="1">
                <a:latin typeface="Times New Roman" pitchFamily="18" charset="0"/>
                <a:cs typeface="Times New Roman" pitchFamily="18" charset="0"/>
              </a:rPr>
              <a:t>cards</a:t>
            </a:r>
            <a:r>
              <a:rPr lang="hu-H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600" b="1" dirty="0" err="1">
                <a:latin typeface="Times New Roman" pitchFamily="18" charset="0"/>
                <a:cs typeface="Times New Roman" pitchFamily="18" charset="0"/>
              </a:rPr>
              <a:t>movies</a:t>
            </a:r>
            <a:r>
              <a:rPr lang="hu-H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600" b="1" dirty="0" err="1">
                <a:latin typeface="Times New Roman" pitchFamily="18" charset="0"/>
                <a:cs typeface="Times New Roman" pitchFamily="18" charset="0"/>
              </a:rPr>
              <a:t>recommended</a:t>
            </a:r>
            <a:r>
              <a:rPr lang="hu-H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600" b="1" dirty="0" err="1">
                <a:latin typeface="Times New Roman" pitchFamily="18" charset="0"/>
                <a:cs typeface="Times New Roman" pitchFamily="18" charset="0"/>
              </a:rPr>
              <a:t>readings</a:t>
            </a:r>
            <a:endParaRPr lang="hu-HU" sz="1600" b="1" dirty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lnSpc>
                <a:spcPct val="90000"/>
              </a:lnSpc>
              <a:buNone/>
            </a:pPr>
            <a:endParaRPr lang="hu-H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II.		</a:t>
            </a:r>
            <a:r>
              <a:rPr lang="hu-HU" sz="16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hu-HU" sz="1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6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sz="1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spot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6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Memorial</a:t>
            </a: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6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places</a:t>
            </a: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hu-HU" sz="16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monuments</a:t>
            </a: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hu-HU" sz="16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memorials</a:t>
            </a: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hu-HU" sz="16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memorial</a:t>
            </a: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6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plaques</a:t>
            </a: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6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museums</a:t>
            </a: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hu-HU" sz="16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guided</a:t>
            </a: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6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tours</a:t>
            </a: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6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cemeteries,important</a:t>
            </a: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6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buildings</a:t>
            </a:r>
            <a:endParaRPr lang="hu-HU" sz="16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hu-HU" sz="16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lnSpc>
                <a:spcPct val="90000"/>
              </a:lnSpc>
              <a:buNone/>
            </a:pP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III.		</a:t>
            </a:r>
            <a:r>
              <a:rPr lang="hu-HU" sz="16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Reflections</a:t>
            </a:r>
            <a:r>
              <a:rPr lang="hu-HU" sz="1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hu-HU" sz="16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presentation</a:t>
            </a: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(s), </a:t>
            </a:r>
            <a:r>
              <a:rPr lang="hu-HU" sz="16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test(s)</a:t>
            </a:r>
          </a:p>
        </p:txBody>
      </p:sp>
    </p:spTree>
    <p:extLst>
      <p:ext uri="{BB962C8B-B14F-4D97-AF65-F5344CB8AC3E}">
        <p14:creationId xmlns:p14="http://schemas.microsoft.com/office/powerpoint/2010/main" val="342505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23E51856-1BE3-4F09-8E6B-7645007156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35" r="67" b="2"/>
          <a:stretch/>
        </p:blipFill>
        <p:spPr>
          <a:xfrm>
            <a:off x="648930" y="2052213"/>
            <a:ext cx="5451627" cy="419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>
            <a:normAutofit/>
          </a:bodyPr>
          <a:lstStyle/>
          <a:p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Preparation</a:t>
            </a:r>
            <a:endParaRPr lang="hu-HU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50752" y="2052214"/>
            <a:ext cx="4338409" cy="4196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4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Getting</a:t>
            </a:r>
            <a:r>
              <a:rPr lang="hu-HU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4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started</a:t>
            </a:r>
            <a:r>
              <a:rPr lang="hu-HU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endParaRPr lang="hu-HU" dirty="0">
              <a:latin typeface="Times New Roman" pitchFamily="18" charset="0"/>
              <a:cs typeface="Times New Roman" pitchFamily="18" charset="0"/>
            </a:endParaRPr>
          </a:p>
          <a:p>
            <a:r>
              <a:rPr lang="hu-HU" b="1" dirty="0">
                <a:latin typeface="Times New Roman" pitchFamily="18" charset="0"/>
                <a:cs typeface="Times New Roman" pitchFamily="18" charset="0"/>
              </a:rPr>
              <a:t>Facebook </a:t>
            </a:r>
            <a:r>
              <a:rPr lang="hu-HU" b="1" dirty="0" err="1">
                <a:latin typeface="Times New Roman" pitchFamily="18" charset="0"/>
                <a:cs typeface="Times New Roman" pitchFamily="18" charset="0"/>
              </a:rPr>
              <a:t>group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hu-HU" dirty="0">
              <a:latin typeface="Times New Roman" pitchFamily="18" charset="0"/>
              <a:cs typeface="Times New Roman" pitchFamily="18" charset="0"/>
            </a:endParaRPr>
          </a:p>
          <a:p>
            <a:r>
              <a:rPr lang="hu-HU" b="1" dirty="0" err="1">
                <a:latin typeface="Times New Roman" pitchFamily="18" charset="0"/>
                <a:cs typeface="Times New Roman" pitchFamily="18" charset="0"/>
              </a:rPr>
              <a:t>Pre-trip</a:t>
            </a:r>
            <a:r>
              <a:rPr lang="hu-H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>
                <a:latin typeface="Times New Roman" pitchFamily="18" charset="0"/>
                <a:cs typeface="Times New Roman" pitchFamily="18" charset="0"/>
              </a:rPr>
              <a:t>assignements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hu-HU" dirty="0">
              <a:latin typeface="Times New Roman" pitchFamily="18" charset="0"/>
              <a:cs typeface="Times New Roman" pitchFamily="18" charset="0"/>
            </a:endParaRPr>
          </a:p>
          <a:p>
            <a:r>
              <a:rPr lang="hu-HU" b="1" dirty="0">
                <a:latin typeface="Times New Roman" pitchFamily="18" charset="0"/>
                <a:cs typeface="Times New Roman" pitchFamily="18" charset="0"/>
              </a:rPr>
              <a:t>Berlin </a:t>
            </a:r>
            <a:r>
              <a:rPr lang="hu-HU" b="1" dirty="0" err="1">
                <a:latin typeface="Times New Roman" pitchFamily="18" charset="0"/>
                <a:cs typeface="Times New Roman" pitchFamily="18" charset="0"/>
              </a:rPr>
              <a:t>cards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  <a:p>
            <a:endParaRPr lang="hu-H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35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21355" y="359514"/>
            <a:ext cx="7315200" cy="1512167"/>
          </a:xfrm>
        </p:spPr>
        <p:txBody>
          <a:bodyPr/>
          <a:lstStyle/>
          <a:p>
            <a:r>
              <a:rPr lang="hu-HU" b="1" dirty="0" err="1">
                <a:latin typeface="Times New Roman" pitchFamily="18" charset="0"/>
                <a:cs typeface="Times New Roman" pitchFamily="18" charset="0"/>
              </a:rPr>
              <a:t>Movies</a:t>
            </a:r>
            <a:endParaRPr lang="hu-H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768" y="2846881"/>
            <a:ext cx="1201016" cy="17253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991" y="620689"/>
            <a:ext cx="1225550" cy="17256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3" y="647832"/>
            <a:ext cx="1158875" cy="17256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555" y="2852937"/>
            <a:ext cx="1231900" cy="17192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4860517"/>
            <a:ext cx="1225550" cy="17239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3" y="4794736"/>
            <a:ext cx="1315723" cy="17008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Kabaré Post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541" y="2852936"/>
            <a:ext cx="1310868" cy="1941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53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9F21F8E-8E21-4795-AF32-3D1931FC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>
                <a:latin typeface="Times New Roman" pitchFamily="18" charset="0"/>
                <a:cs typeface="Times New Roman" pitchFamily="18" charset="0"/>
              </a:rPr>
              <a:t>Centropa</a:t>
            </a:r>
            <a:r>
              <a:rPr lang="hu-H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>
                <a:latin typeface="Times New Roman" pitchFamily="18" charset="0"/>
                <a:cs typeface="Times New Roman" pitchFamily="18" charset="0"/>
              </a:rPr>
              <a:t>films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5B6FCE0-A62F-45F9-B947-E9234E203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751" y="1384324"/>
            <a:ext cx="8099681" cy="523278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Rosa  </a:t>
            </a:r>
            <a:r>
              <a:rPr lang="hu-H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Rosenstein</a:t>
            </a:r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Living with History</a:t>
            </a:r>
            <a:endParaRPr lang="hu-H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story of a </a:t>
            </a:r>
            <a:r>
              <a:rPr lang="en-GB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Berlin-born Jewish woman </a:t>
            </a:r>
            <a:endParaRPr lang="hu-H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hu-H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</a:t>
            </a: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lived through the turbulent times </a:t>
            </a:r>
            <a:endParaRPr lang="hu-H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growing up, falling in love</a:t>
            </a: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starting a </a:t>
            </a:r>
            <a:r>
              <a:rPr lang="en-GB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fami</a:t>
            </a: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integrated, assimilated Jewish families lived in Germany</a:t>
            </a:r>
            <a:endParaRPr lang="hu-H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Walking tour in Berlin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footstep of Rosa Rosenstein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 stories – connect to the location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hu-H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hu-HU" sz="2200" dirty="0"/>
          </a:p>
          <a:p>
            <a:pPr lvl="1"/>
            <a:endParaRPr lang="hu-H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 descr="Képtalálat a következőre: „centropa rosa rosenstein”">
            <a:hlinkClick r:id="rId2" tgtFrame="&quot;_blank&quot;"/>
            <a:extLst>
              <a:ext uri="{FF2B5EF4-FFF2-40B4-BE49-F238E27FC236}">
                <a16:creationId xmlns:a16="http://schemas.microsoft.com/office/drawing/2014/main" id="{589EC86E-3A51-4371-BFFB-F188061B9EE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576" y="0"/>
            <a:ext cx="442451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05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BE487C2A-FB21-4EC0-95AA-6D194E8662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05" r="1" b="2399"/>
          <a:stretch/>
        </p:blipFill>
        <p:spPr>
          <a:xfrm>
            <a:off x="6100398" y="10"/>
            <a:ext cx="6094412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527E565-DE8D-445C-9879-AD1D04415A7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0668" y="629266"/>
            <a:ext cx="4802031" cy="1641986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Berlin, Berlin</a:t>
            </a:r>
            <a:endParaRPr lang="hu-HU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50668" y="2438400"/>
            <a:ext cx="4802031" cy="3809999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hu-HU" sz="17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I.	</a:t>
            </a:r>
            <a:r>
              <a:rPr lang="hu-HU" sz="17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	Preparation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hu-HU" sz="17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	Facebook </a:t>
            </a:r>
            <a:r>
              <a:rPr lang="hu-HU" sz="17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group</a:t>
            </a:r>
            <a:r>
              <a:rPr lang="hu-HU" sz="17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7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Pre-trip</a:t>
            </a:r>
            <a:r>
              <a:rPr lang="hu-HU" sz="17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7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assignements</a:t>
            </a:r>
            <a:r>
              <a:rPr lang="hu-HU" sz="17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 Berlin </a:t>
            </a:r>
            <a:r>
              <a:rPr lang="hu-HU" sz="17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cards</a:t>
            </a:r>
            <a:r>
              <a:rPr lang="hu-HU" sz="17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7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movies</a:t>
            </a:r>
            <a:r>
              <a:rPr lang="hu-HU" sz="17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7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recommended</a:t>
            </a:r>
            <a:r>
              <a:rPr lang="hu-HU" sz="17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7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reading</a:t>
            </a:r>
            <a:endParaRPr lang="hu-HU" sz="17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lnSpc>
                <a:spcPct val="90000"/>
              </a:lnSpc>
              <a:buNone/>
            </a:pPr>
            <a:endParaRPr lang="hu-HU" sz="17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hu-HU" sz="1700" b="1" dirty="0">
                <a:latin typeface="Times New Roman" pitchFamily="18" charset="0"/>
                <a:cs typeface="Times New Roman" pitchFamily="18" charset="0"/>
              </a:rPr>
              <a:t>II.		</a:t>
            </a:r>
            <a:r>
              <a:rPr lang="hu-HU" sz="1700" b="1" dirty="0" err="1"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hu-HU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700" b="1" dirty="0" err="1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sz="1700" b="1" dirty="0">
                <a:latin typeface="Times New Roman" pitchFamily="18" charset="0"/>
                <a:cs typeface="Times New Roman" pitchFamily="18" charset="0"/>
              </a:rPr>
              <a:t> spot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u-HU" sz="17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700" b="1" dirty="0" err="1">
                <a:latin typeface="Times New Roman" pitchFamily="18" charset="0"/>
                <a:cs typeface="Times New Roman" pitchFamily="18" charset="0"/>
              </a:rPr>
              <a:t>Memorial</a:t>
            </a:r>
            <a:r>
              <a:rPr lang="hu-HU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700" b="1" dirty="0" err="1">
                <a:latin typeface="Times New Roman" pitchFamily="18" charset="0"/>
                <a:cs typeface="Times New Roman" pitchFamily="18" charset="0"/>
              </a:rPr>
              <a:t>places</a:t>
            </a:r>
            <a:r>
              <a:rPr lang="hu-HU" sz="1700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hu-HU" sz="1700" b="1" dirty="0" err="1">
                <a:latin typeface="Times New Roman" pitchFamily="18" charset="0"/>
                <a:cs typeface="Times New Roman" pitchFamily="18" charset="0"/>
              </a:rPr>
              <a:t>monuments</a:t>
            </a:r>
            <a:r>
              <a:rPr lang="hu-HU" sz="1700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hu-HU" sz="1700" b="1" dirty="0" err="1">
                <a:latin typeface="Times New Roman" pitchFamily="18" charset="0"/>
                <a:cs typeface="Times New Roman" pitchFamily="18" charset="0"/>
              </a:rPr>
              <a:t>memorials</a:t>
            </a:r>
            <a:r>
              <a:rPr lang="hu-HU" sz="1700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hu-HU" sz="1700" b="1" dirty="0" err="1">
                <a:latin typeface="Times New Roman" pitchFamily="18" charset="0"/>
                <a:cs typeface="Times New Roman" pitchFamily="18" charset="0"/>
              </a:rPr>
              <a:t>memorial</a:t>
            </a:r>
            <a:r>
              <a:rPr lang="hu-HU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700" b="1" dirty="0" err="1">
                <a:latin typeface="Times New Roman" pitchFamily="18" charset="0"/>
                <a:cs typeface="Times New Roman" pitchFamily="18" charset="0"/>
              </a:rPr>
              <a:t>plaques</a:t>
            </a:r>
            <a:r>
              <a:rPr lang="hu-HU" sz="17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700" b="1" dirty="0" err="1">
                <a:latin typeface="Times New Roman" pitchFamily="18" charset="0"/>
                <a:cs typeface="Times New Roman" pitchFamily="18" charset="0"/>
              </a:rPr>
              <a:t>museums</a:t>
            </a:r>
            <a:r>
              <a:rPr lang="hu-HU" sz="17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hu-HU" sz="1700" b="1" dirty="0" err="1">
                <a:latin typeface="Times New Roman" pitchFamily="18" charset="0"/>
                <a:cs typeface="Times New Roman" pitchFamily="18" charset="0"/>
              </a:rPr>
              <a:t>guided</a:t>
            </a:r>
            <a:r>
              <a:rPr lang="hu-HU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700" b="1" dirty="0" err="1">
                <a:latin typeface="Times New Roman" pitchFamily="18" charset="0"/>
                <a:cs typeface="Times New Roman" pitchFamily="18" charset="0"/>
              </a:rPr>
              <a:t>tours</a:t>
            </a:r>
            <a:r>
              <a:rPr lang="hu-HU" sz="17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700" b="1" dirty="0" err="1">
                <a:latin typeface="Times New Roman" pitchFamily="18" charset="0"/>
                <a:cs typeface="Times New Roman" pitchFamily="18" charset="0"/>
              </a:rPr>
              <a:t>cemeteries,important</a:t>
            </a:r>
            <a:r>
              <a:rPr lang="hu-HU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700" b="1" dirty="0" err="1">
                <a:latin typeface="Times New Roman" pitchFamily="18" charset="0"/>
                <a:cs typeface="Times New Roman" pitchFamily="18" charset="0"/>
              </a:rPr>
              <a:t>buildings</a:t>
            </a:r>
            <a:endParaRPr lang="hu-HU" sz="17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hu-HU" sz="1700" dirty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lnSpc>
                <a:spcPct val="90000"/>
              </a:lnSpc>
              <a:buNone/>
            </a:pPr>
            <a:r>
              <a:rPr lang="hu-HU" sz="17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III.		</a:t>
            </a:r>
            <a:r>
              <a:rPr lang="hu-HU" sz="17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Reflections</a:t>
            </a:r>
            <a:r>
              <a:rPr lang="hu-HU" sz="17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hu-HU" sz="17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presentation</a:t>
            </a:r>
            <a:r>
              <a:rPr lang="hu-HU" sz="17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(s), </a:t>
            </a:r>
            <a:r>
              <a:rPr lang="hu-HU" sz="17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  <a:r>
              <a:rPr lang="hu-HU" sz="17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test(s)</a:t>
            </a:r>
          </a:p>
        </p:txBody>
      </p:sp>
    </p:spTree>
    <p:extLst>
      <p:ext uri="{BB962C8B-B14F-4D97-AF65-F5344CB8AC3E}">
        <p14:creationId xmlns:p14="http://schemas.microsoft.com/office/powerpoint/2010/main" val="329206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10208" y="450668"/>
            <a:ext cx="7315200" cy="1368151"/>
          </a:xfrm>
        </p:spPr>
        <p:txBody>
          <a:bodyPr/>
          <a:lstStyle/>
          <a:p>
            <a:r>
              <a:rPr lang="hu-HU" b="1" dirty="0" err="1">
                <a:latin typeface="Times New Roman" pitchFamily="18" charset="0"/>
                <a:cs typeface="Times New Roman" pitchFamily="18" charset="0"/>
              </a:rPr>
              <a:t>Culture</a:t>
            </a:r>
            <a:r>
              <a:rPr lang="hu-HU" b="1" dirty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u-HU" b="1" dirty="0" err="1">
                <a:latin typeface="Times New Roman" pitchFamily="18" charset="0"/>
                <a:cs typeface="Times New Roman" pitchFamily="18" charset="0"/>
              </a:rPr>
              <a:t>Remembrance</a:t>
            </a:r>
            <a:endParaRPr lang="hu-H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664" y="3541284"/>
            <a:ext cx="1837113" cy="244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322" y="1425883"/>
            <a:ext cx="2988845" cy="2241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http://kananimahelona.files.wordpress.com/2012/04/berlin-homosexual-monument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017" y="3429000"/>
            <a:ext cx="2052228" cy="2736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upload.wikimedia.org/wikipedia/commons/thumb/a/af/Gedenkstele_Tiergartenstr_4_%28Tierg%29_Aktion_T4.JPG/919px-Gedenkstele_Tiergartenstr_4_%28Tierg%29_Aktion_T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001" y="2221798"/>
            <a:ext cx="2016224" cy="3143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 descr="https://encrypted-tbn2.gstatic.com/images?q=tbn:ANd9GcTKIh6syyNs1KoqNwDCWP50eyvW-JH9BOhQFiSit6FY1fwLVTJX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027" y="984278"/>
            <a:ext cx="2274253" cy="2241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://upload.wikimedia.org/wikipedia/commons/thumb/1/12/EnthanasiePropaganda.jpg/250px-EnthanasiePropagand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22" y="4307520"/>
            <a:ext cx="1190625" cy="1519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Kép 7" descr="http://www.tate.org.uk/images/cms/small/15357w_thekiss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5257316"/>
            <a:ext cx="1764500" cy="1342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http://news.bbcimg.co.uk/media/images/63687000/jpg/_63687243_6368526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700" y="5516216"/>
            <a:ext cx="1927194" cy="1084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17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63552" y="332658"/>
            <a:ext cx="7690048" cy="1368151"/>
          </a:xfrm>
        </p:spPr>
        <p:txBody>
          <a:bodyPr/>
          <a:lstStyle/>
          <a:p>
            <a:r>
              <a:rPr lang="hu-HU" b="1" dirty="0" err="1">
                <a:latin typeface="Times New Roman" pitchFamily="18" charset="0"/>
                <a:cs typeface="Times New Roman" pitchFamily="18" charset="0"/>
              </a:rPr>
              <a:t>Jewish</a:t>
            </a:r>
            <a:r>
              <a:rPr lang="hu-HU" b="1" dirty="0">
                <a:latin typeface="Times New Roman" pitchFamily="18" charset="0"/>
                <a:cs typeface="Times New Roman" pitchFamily="18" charset="0"/>
              </a:rPr>
              <a:t> Museum Berlin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6" y="2504695"/>
            <a:ext cx="3472407" cy="2604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683" y="4152369"/>
            <a:ext cx="3338096" cy="2503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7" y="1628241"/>
            <a:ext cx="2964835" cy="3953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373" y="1305677"/>
            <a:ext cx="3472406" cy="2604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414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63552" y="332658"/>
            <a:ext cx="7690048" cy="1368151"/>
          </a:xfrm>
        </p:spPr>
        <p:txBody>
          <a:bodyPr/>
          <a:lstStyle/>
          <a:p>
            <a:r>
              <a:rPr lang="hu-HU" b="1" dirty="0" err="1">
                <a:latin typeface="Times New Roman" pitchFamily="18" charset="0"/>
                <a:cs typeface="Times New Roman" pitchFamily="18" charset="0"/>
              </a:rPr>
              <a:t>Topography</a:t>
            </a:r>
            <a:r>
              <a:rPr lang="hu-H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>
                <a:latin typeface="Times New Roman" pitchFamily="18" charset="0"/>
                <a:cs typeface="Times New Roman" pitchFamily="18" charset="0"/>
              </a:rPr>
              <a:t>of Terror</a:t>
            </a:r>
            <a:endParaRPr lang="hu-H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184" y="1299913"/>
            <a:ext cx="3408784" cy="2556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185" y="4279793"/>
            <a:ext cx="3354962" cy="2516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4" y="2491409"/>
            <a:ext cx="3544987" cy="2658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Public\Pictures\képek (tartalék)\BERLIN 2012.10.27-30\BERLIN - saját képek\P12004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631" y="2398762"/>
            <a:ext cx="3716816" cy="2787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24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63552" y="332658"/>
            <a:ext cx="7690048" cy="1368151"/>
          </a:xfrm>
        </p:spPr>
        <p:txBody>
          <a:bodyPr/>
          <a:lstStyle/>
          <a:p>
            <a:r>
              <a:rPr lang="de-DE" b="1" dirty="0">
                <a:latin typeface="Times New Roman" pitchFamily="18" charset="0"/>
                <a:cs typeface="Times New Roman" pitchFamily="18" charset="0"/>
              </a:rPr>
              <a:t>Große Hamburger </a:t>
            </a:r>
            <a:r>
              <a:rPr lang="de-DE" b="1" dirty="0" err="1">
                <a:latin typeface="Times New Roman" pitchFamily="18" charset="0"/>
                <a:cs typeface="Times New Roman" pitchFamily="18" charset="0"/>
              </a:rPr>
              <a:t>Strasse</a:t>
            </a:r>
            <a:endParaRPr lang="hu-H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72" y="2345791"/>
            <a:ext cx="3053452" cy="2290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559" y="1842052"/>
            <a:ext cx="3575389" cy="2681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887" y="4253974"/>
            <a:ext cx="3242509" cy="2431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ép 6" descr="https://encrypted-tbn1.gstatic.com/images?q=tbn:ANd9GcRW_4yCBvzZ3YMm6RjuhoNVNpA-fqPdX-wmFpllWWP1CVMAwWc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522" y="1251899"/>
            <a:ext cx="1793245" cy="2214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zövegdoboz 2"/>
          <p:cNvSpPr txBox="1"/>
          <p:nvPr/>
        </p:nvSpPr>
        <p:spPr>
          <a:xfrm>
            <a:off x="4489754" y="3466144"/>
            <a:ext cx="21820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MOSES </a:t>
            </a:r>
          </a:p>
          <a:p>
            <a:pPr algn="ctr"/>
            <a:r>
              <a:rPr lang="hu-H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MENDELSSOHN</a:t>
            </a:r>
          </a:p>
        </p:txBody>
      </p:sp>
    </p:spTree>
    <p:extLst>
      <p:ext uri="{BB962C8B-B14F-4D97-AF65-F5344CB8AC3E}">
        <p14:creationId xmlns:p14="http://schemas.microsoft.com/office/powerpoint/2010/main" val="346250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63552" y="332658"/>
            <a:ext cx="7690048" cy="1368151"/>
          </a:xfrm>
        </p:spPr>
        <p:txBody>
          <a:bodyPr/>
          <a:lstStyle/>
          <a:p>
            <a:r>
              <a:rPr lang="hu-HU" b="1" dirty="0">
                <a:latin typeface="Times New Roman" pitchFamily="18" charset="0"/>
                <a:cs typeface="Times New Roman" pitchFamily="18" charset="0"/>
              </a:rPr>
              <a:t>New </a:t>
            </a:r>
            <a:r>
              <a:rPr lang="hu-HU" b="1" dirty="0" err="1">
                <a:latin typeface="Times New Roman" pitchFamily="18" charset="0"/>
                <a:cs typeface="Times New Roman" pitchFamily="18" charset="0"/>
              </a:rPr>
              <a:t>Synagogue</a:t>
            </a:r>
            <a:r>
              <a:rPr lang="hu-HU" b="1" dirty="0">
                <a:latin typeface="Times New Roman" pitchFamily="18" charset="0"/>
                <a:cs typeface="Times New Roman" pitchFamily="18" charset="0"/>
              </a:rPr>
              <a:t> Berlin</a:t>
            </a:r>
          </a:p>
        </p:txBody>
      </p:sp>
      <p:pic>
        <p:nvPicPr>
          <p:cNvPr id="8" name="Tartalom helye 7" descr="http://pcdn.500px.net/6865801/309a10654f1a5b4598ab794eb06b32fcfc9a9e4a/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8866" y="4347407"/>
            <a:ext cx="3129742" cy="2177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Kép 8" descr="http://jwa.org/system/files/mediaobjects/Jonas-Regin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654" y="1429143"/>
            <a:ext cx="1512168" cy="2210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Kép 9" descr="https://encrypted-tbn2.gstatic.com/images?q=tbn:ANd9GcSzaB8YWqGtwbqvN90hI5ARM9DVs9GKf70VfRZAW6tUPCBOcKO3Tw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15" y="1945585"/>
            <a:ext cx="2103717" cy="2966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Kép 10" descr="http://www.bilderbuch-berlin.net/bilder/berlin_mitte_stiftung_neue_synagoge_centrum_judacium_598c327298_978x1304xin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336" y="1429143"/>
            <a:ext cx="2250099" cy="3177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zövegdoboz 2"/>
          <p:cNvSpPr txBox="1"/>
          <p:nvPr/>
        </p:nvSpPr>
        <p:spPr>
          <a:xfrm>
            <a:off x="4331879" y="3775427"/>
            <a:ext cx="2103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REGINA JONAS</a:t>
            </a:r>
          </a:p>
        </p:txBody>
      </p:sp>
    </p:spTree>
    <p:extLst>
      <p:ext uri="{BB962C8B-B14F-4D97-AF65-F5344CB8AC3E}">
        <p14:creationId xmlns:p14="http://schemas.microsoft.com/office/powerpoint/2010/main" val="57658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52C772C-0639-49B0-88F5-BC799F7A1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499855"/>
            <a:ext cx="8797660" cy="1248262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r>
              <a:rPr lang="hu-HU" sz="4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hu-HU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-Site  L</a:t>
            </a:r>
            <a:r>
              <a:rPr lang="en-GB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earning</a:t>
            </a:r>
            <a:r>
              <a:rPr lang="hu-HU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</a:t>
            </a:r>
            <a:r>
              <a:rPr lang="hu-HU" sz="4800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verview</a:t>
            </a:r>
            <a:endParaRPr lang="hu-HU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8086C84-CA56-49F7-AF70-DEAA32CC7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705230" cy="4195481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Why Choose On</a:t>
            </a:r>
            <a:r>
              <a:rPr lang="hu-H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-S</a:t>
            </a:r>
            <a:r>
              <a:rPr lang="en-GB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ite</a:t>
            </a:r>
            <a:r>
              <a:rPr lang="en-GB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Learning?</a:t>
            </a:r>
            <a:endParaRPr lang="hu-H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hu-H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Challenges</a:t>
            </a:r>
            <a:r>
              <a:rPr lang="hu-H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endParaRPr lang="hu-H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u-H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Centropa</a:t>
            </a:r>
            <a:r>
              <a:rPr lang="hu-H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- Berlin </a:t>
            </a:r>
            <a:r>
              <a:rPr lang="hu-H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Calling</a:t>
            </a:r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u-HU" dirty="0"/>
          </a:p>
        </p:txBody>
      </p:sp>
      <p:pic>
        <p:nvPicPr>
          <p:cNvPr id="4" name="Google Shape;219;p33">
            <a:extLst>
              <a:ext uri="{FF2B5EF4-FFF2-40B4-BE49-F238E27FC236}">
                <a16:creationId xmlns:a16="http://schemas.microsoft.com/office/drawing/2014/main" id="{0539AF72-9BC7-4BEA-AA63-3449AAA44B5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00335" y="2583022"/>
            <a:ext cx="4365523" cy="39701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914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63552" y="332658"/>
            <a:ext cx="7690048" cy="1368151"/>
          </a:xfrm>
        </p:spPr>
        <p:txBody>
          <a:bodyPr/>
          <a:lstStyle/>
          <a:p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Visiting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 Bundestag</a:t>
            </a:r>
          </a:p>
        </p:txBody>
      </p:sp>
      <p:pic>
        <p:nvPicPr>
          <p:cNvPr id="13" name="Tartalom helye 3">
            <a:extLst>
              <a:ext uri="{FF2B5EF4-FFF2-40B4-BE49-F238E27FC236}">
                <a16:creationId xmlns:a16="http://schemas.microsoft.com/office/drawing/2014/main" id="{90B0D518-37B6-44BD-A32A-F513573F68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49" r="6172"/>
          <a:stretch/>
        </p:blipFill>
        <p:spPr>
          <a:xfrm>
            <a:off x="4111659" y="1594666"/>
            <a:ext cx="2721271" cy="2468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Kép 13" descr="Image result for bundestag">
            <a:hlinkClick r:id="rId3" tgtFrame="&quot;_blank&quot;"/>
            <a:extLst>
              <a:ext uri="{FF2B5EF4-FFF2-40B4-BE49-F238E27FC236}">
                <a16:creationId xmlns:a16="http://schemas.microsoft.com/office/drawing/2014/main" id="{282AF404-09C7-43A2-BCCF-5240EFFCBE6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94" y="2680512"/>
            <a:ext cx="2526158" cy="2291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Kép 14" descr="Image result for bundestag">
            <a:hlinkClick r:id="rId5" tgtFrame="&quot;_blank&quot;"/>
            <a:extLst>
              <a:ext uri="{FF2B5EF4-FFF2-40B4-BE49-F238E27FC236}">
                <a16:creationId xmlns:a16="http://schemas.microsoft.com/office/drawing/2014/main" id="{D98419B6-019C-4178-8794-BA848877871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2665450"/>
            <a:ext cx="2800349" cy="2468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Kép 15" descr="Image result for reichstag light show">
            <a:hlinkClick r:id="rId7" tgtFrame="&quot;_blank&quot;"/>
            <a:extLst>
              <a:ext uri="{FF2B5EF4-FFF2-40B4-BE49-F238E27FC236}">
                <a16:creationId xmlns:a16="http://schemas.microsoft.com/office/drawing/2014/main" id="{B1E3B2E2-0750-484C-A430-31AB6090097A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60" y="4639390"/>
            <a:ext cx="2800350" cy="1885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365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mpact</a:t>
            </a:r>
            <a:endParaRPr lang="hu-HU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48939" y="1533870"/>
            <a:ext cx="6878216" cy="48057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Visiting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hidden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places</a:t>
            </a:r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Interesting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facts</a:t>
            </a:r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 &amp; A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Materials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languages</a:t>
            </a:r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3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 give an in-depth </a:t>
            </a:r>
            <a:r>
              <a:rPr lang="hu-HU" sz="3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hu-HU" sz="3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experience</a:t>
            </a:r>
            <a:endParaRPr lang="hu-HU" sz="3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i="1" dirty="0">
                <a:latin typeface="Times New Roman" pitchFamily="18" charset="0"/>
                <a:cs typeface="Times New Roman" pitchFamily="18" charset="0"/>
              </a:rPr>
              <a:t>"We’re standing in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Schöneberg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which is probably best know to foreigners as the place where John F. Kennedy gave his “Ich bin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ein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Berliner” speech. But it’s also where the Nazis rounded up the city’s Jews.”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Kép 3">
            <a:hlinkClick r:id="rId2"/>
            <a:extLst>
              <a:ext uri="{FF2B5EF4-FFF2-40B4-BE49-F238E27FC236}">
                <a16:creationId xmlns:a16="http://schemas.microsoft.com/office/drawing/2014/main" id="{6D71C838-BEF8-4346-9E14-76AFE00D49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7727158" y="-1"/>
            <a:ext cx="4464842" cy="3428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D0E5EA5-CF97-4F4A-891B-24E6546150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7727156" y="3429000"/>
            <a:ext cx="4464845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894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BA4EE426-6675-4226-886A-03EF0149AE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321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86EAD8C-E6F5-45BA-86CF-3EED09D847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Berlin, Berlin</a:t>
            </a:r>
            <a:endParaRPr lang="hu-HU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50669" y="2438400"/>
            <a:ext cx="3330328" cy="3809999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I.	</a:t>
            </a:r>
            <a:r>
              <a:rPr lang="hu-HU" sz="1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	Preparation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	Facebook </a:t>
            </a:r>
            <a:r>
              <a:rPr lang="hu-HU" sz="16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group</a:t>
            </a: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6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Pre-trip</a:t>
            </a: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6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assignements</a:t>
            </a: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 Berlin </a:t>
            </a:r>
            <a:r>
              <a:rPr lang="hu-HU" sz="16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cards</a:t>
            </a: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6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movies</a:t>
            </a: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6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recommended</a:t>
            </a: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6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reading</a:t>
            </a:r>
            <a:endParaRPr lang="hu-HU" sz="16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lnSpc>
                <a:spcPct val="90000"/>
              </a:lnSpc>
              <a:buNone/>
            </a:pPr>
            <a:endParaRPr lang="hu-HU" sz="16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II.		</a:t>
            </a:r>
            <a:r>
              <a:rPr lang="hu-HU" sz="16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hu-HU" sz="1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6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sz="1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spot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6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Memorial</a:t>
            </a: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6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places</a:t>
            </a: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hu-HU" sz="16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monuments</a:t>
            </a: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hu-HU" sz="16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memorials</a:t>
            </a: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hu-HU" sz="16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memorial</a:t>
            </a: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6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plaques</a:t>
            </a: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6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museums</a:t>
            </a: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hu-HU" sz="16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guided</a:t>
            </a: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6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tours</a:t>
            </a: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6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cemeteries,important</a:t>
            </a:r>
            <a:r>
              <a:rPr lang="hu-H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6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buildings</a:t>
            </a:r>
            <a:endParaRPr lang="hu-HU" sz="16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hu-HU" sz="1600" dirty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lnSpc>
                <a:spcPct val="90000"/>
              </a:lnSpc>
              <a:buNone/>
            </a:pPr>
            <a:r>
              <a:rPr lang="hu-HU" sz="1600" b="1" dirty="0">
                <a:latin typeface="Times New Roman" pitchFamily="18" charset="0"/>
                <a:cs typeface="Times New Roman" pitchFamily="18" charset="0"/>
              </a:rPr>
              <a:t>III.		</a:t>
            </a:r>
            <a:r>
              <a:rPr lang="hu-HU" sz="1600" b="1" dirty="0" err="1">
                <a:latin typeface="Times New Roman" pitchFamily="18" charset="0"/>
                <a:cs typeface="Times New Roman" pitchFamily="18" charset="0"/>
              </a:rPr>
              <a:t>Reflections</a:t>
            </a:r>
            <a:r>
              <a:rPr lang="hu-HU" sz="1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hu-HU" sz="1600" b="1" dirty="0" err="1">
                <a:latin typeface="Times New Roman" pitchFamily="18" charset="0"/>
                <a:cs typeface="Times New Roman" pitchFamily="18" charset="0"/>
              </a:rPr>
              <a:t>presentation</a:t>
            </a:r>
            <a:r>
              <a:rPr lang="hu-HU" sz="1600" b="1" dirty="0">
                <a:latin typeface="Times New Roman" pitchFamily="18" charset="0"/>
                <a:cs typeface="Times New Roman" pitchFamily="18" charset="0"/>
              </a:rPr>
              <a:t>(s), </a:t>
            </a:r>
            <a:r>
              <a:rPr lang="hu-HU" sz="1600" b="1" dirty="0" err="1">
                <a:latin typeface="Times New Roman" pitchFamily="18" charset="0"/>
                <a:cs typeface="Times New Roman" pitchFamily="18" charset="0"/>
              </a:rPr>
              <a:t>quiz</a:t>
            </a:r>
            <a:r>
              <a:rPr lang="hu-HU" sz="1600" b="1" dirty="0">
                <a:latin typeface="Times New Roman" pitchFamily="18" charset="0"/>
                <a:cs typeface="Times New Roman" pitchFamily="18" charset="0"/>
              </a:rPr>
              <a:t>, test(s)</a:t>
            </a:r>
          </a:p>
        </p:txBody>
      </p:sp>
    </p:spTree>
    <p:extLst>
      <p:ext uri="{BB962C8B-B14F-4D97-AF65-F5344CB8AC3E}">
        <p14:creationId xmlns:p14="http://schemas.microsoft.com/office/powerpoint/2010/main" val="19950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6AC6F53-F2AE-4AA1-BCED-9F206845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Follow up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Sharing thoughts</a:t>
            </a:r>
            <a:b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5E58C8A-7397-4670-AB89-350BF41713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1"/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3BDFB62-7912-47E6-8484-9B691F9A8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6580" y="1806446"/>
            <a:ext cx="5447071" cy="4704019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</a:t>
            </a:r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(group or </a:t>
            </a: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individual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GB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talking about experience</a:t>
            </a:r>
            <a:r>
              <a:rPr lang="hu-H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emotions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 stories </a:t>
            </a:r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meeting with survivals</a:t>
            </a:r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films , documentaries</a:t>
            </a: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10BDFAE-973C-4A48-92BD-B988DEDF87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50383" y="1882646"/>
            <a:ext cx="5511262" cy="40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B98661-78DB-4970-977F-5BBD93F0C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06" y="122903"/>
            <a:ext cx="6250244" cy="1400530"/>
          </a:xfrm>
        </p:spPr>
        <p:txBody>
          <a:bodyPr/>
          <a:lstStyle/>
          <a:p>
            <a:br>
              <a:rPr lang="hu-H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Follow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Project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dirty="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3564FAB-5C49-4CA2-A24E-5429771528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4493" y="1666875"/>
            <a:ext cx="6340862" cy="5068222"/>
          </a:xfrm>
        </p:spPr>
        <p:txBody>
          <a:bodyPr>
            <a:normAutofit fontScale="92500"/>
          </a:bodyPr>
          <a:lstStyle/>
          <a:p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Workshop </a:t>
            </a:r>
          </a:p>
          <a:p>
            <a:pPr lvl="1"/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Writing</a:t>
            </a:r>
          </a:p>
          <a:p>
            <a:pPr lvl="2"/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Find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 contact to a survival</a:t>
            </a:r>
          </a:p>
          <a:p>
            <a:pPr lvl="2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Sharing thoughts with a friend</a:t>
            </a:r>
          </a:p>
          <a:p>
            <a:pPr lvl="2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Travel journal – expressing feelings questions, thoughts</a:t>
            </a:r>
          </a:p>
          <a:p>
            <a:pPr lvl="1"/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Drawing - 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expressing emotions</a:t>
            </a:r>
          </a:p>
          <a:p>
            <a:pPr lvl="1"/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Video  -  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making interviews</a:t>
            </a:r>
          </a:p>
          <a:p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Article </a:t>
            </a:r>
          </a:p>
          <a:p>
            <a:pPr lvl="1"/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Writing an article about :</a:t>
            </a:r>
          </a:p>
          <a:p>
            <a:pPr marL="457200" lvl="1" indent="0">
              <a:buNone/>
            </a:pPr>
            <a:r>
              <a:rPr lang="en-GB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What can be done against racism, antisemitism” </a:t>
            </a:r>
            <a:endParaRPr lang="en-GB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A29A1EC3-58B4-45D6-874B-751B734A77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1399" y="2015612"/>
            <a:ext cx="4919667" cy="3470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33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>
            <a:extLst>
              <a:ext uri="{FF2B5EF4-FFF2-40B4-BE49-F238E27FC236}">
                <a16:creationId xmlns:a16="http://schemas.microsoft.com/office/drawing/2014/main" id="{76C70CE8-5B13-4919-8F1D-4232AD71F51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262840" y="1420546"/>
            <a:ext cx="5759113" cy="5267076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i="1" dirty="0"/>
              <a:t>"</a:t>
            </a:r>
            <a:r>
              <a:rPr lang="en-GB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wants to know the world, should stay at home</a:t>
            </a:r>
            <a:r>
              <a:rPr lang="hu-HU" sz="3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r>
              <a:rPr lang="en-GB" sz="3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wants to know himself, should travel."</a:t>
            </a:r>
            <a:endParaRPr lang="hu-H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2400" dirty="0"/>
              <a:t>(Hamvas Béla)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844E0E47-1235-447B-A2CF-22FF4EDE48E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r="11134"/>
          <a:stretch/>
        </p:blipFill>
        <p:spPr>
          <a:xfrm>
            <a:off x="259882" y="308777"/>
            <a:ext cx="5669280" cy="6378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948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rtalom helye 5">
            <a:extLst>
              <a:ext uri="{FF2B5EF4-FFF2-40B4-BE49-F238E27FC236}">
                <a16:creationId xmlns:a16="http://schemas.microsoft.com/office/drawing/2014/main" id="{5018C81D-E6C0-44BB-8544-AAAC6E92D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4029" y="1652970"/>
            <a:ext cx="4875855" cy="420024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hu-HU" sz="7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641D7277-50EB-46C8-9FA5-D369F49A6E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67780" y="0"/>
            <a:ext cx="665643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376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0">
            <a:extLst>
              <a:ext uri="{FF2B5EF4-FFF2-40B4-BE49-F238E27FC236}">
                <a16:creationId xmlns:a16="http://schemas.microsoft.com/office/drawing/2014/main" id="{AA085689-791F-4B8F-9F30-12415B97D3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6" name="Picture 12">
            <a:extLst>
              <a:ext uri="{FF2B5EF4-FFF2-40B4-BE49-F238E27FC236}">
                <a16:creationId xmlns:a16="http://schemas.microsoft.com/office/drawing/2014/main" id="{AA3FED7F-6821-47C0-A464-E9278B2412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7" name="Oval 14">
            <a:extLst>
              <a:ext uri="{FF2B5EF4-FFF2-40B4-BE49-F238E27FC236}">
                <a16:creationId xmlns:a16="http://schemas.microsoft.com/office/drawing/2014/main" id="{8F54B2FB-3F54-4350-8D1B-F86D677CA7E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8" name="Picture 16">
            <a:extLst>
              <a:ext uri="{FF2B5EF4-FFF2-40B4-BE49-F238E27FC236}">
                <a16:creationId xmlns:a16="http://schemas.microsoft.com/office/drawing/2014/main" id="{561B34F5-88E5-4711-BC16-3005C29AD7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4F3661D0-2268-4D3E-88BA-0647BCBE33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30" name="Rectangle 20">
            <a:extLst>
              <a:ext uri="{FF2B5EF4-FFF2-40B4-BE49-F238E27FC236}">
                <a16:creationId xmlns:a16="http://schemas.microsoft.com/office/drawing/2014/main" id="{DDB56DB5-0324-4F79-9AB8-CB18C1DC874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1" name="Kép 4">
            <a:extLst>
              <a:ext uri="{FF2B5EF4-FFF2-40B4-BE49-F238E27FC236}">
                <a16:creationId xmlns:a16="http://schemas.microsoft.com/office/drawing/2014/main" id="{A2E0927F-DF02-4796-91A5-CC63501CE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r="3" b="6322"/>
          <a:stretch/>
        </p:blipFill>
        <p:spPr>
          <a:xfrm>
            <a:off x="-1" y="10"/>
            <a:ext cx="6094407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9DF3AB75-626F-4DD1-B457-EE33930EA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4783" y="1774580"/>
            <a:ext cx="4802191" cy="330884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350616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4D11ABF2-6B9B-4A47-8919-5824E7E0CE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02" r="16808"/>
          <a:stretch/>
        </p:blipFill>
        <p:spPr>
          <a:xfrm>
            <a:off x="6094410" y="609601"/>
            <a:ext cx="5449889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8" name="Rectangle 15">
            <a:extLst>
              <a:ext uri="{FF2B5EF4-FFF2-40B4-BE49-F238E27FC236}">
                <a16:creationId xmlns:a16="http://schemas.microsoft.com/office/drawing/2014/main" id="{DC111578-7105-4228-B481-A1CA45D188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9DA06BF-DF1F-4B36-8907-0D1128201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029429" cy="1641987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Why Choose On</a:t>
            </a:r>
            <a:r>
              <a:rPr lang="hu-HU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-S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ite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Learning?</a:t>
            </a:r>
            <a:b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u-H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8066C3D-C816-46E1-829C-6163CDE27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809750"/>
            <a:ext cx="5295900" cy="50482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Tailor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quality programs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meet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needs</a:t>
            </a:r>
          </a:p>
          <a:p>
            <a:pPr>
              <a:lnSpc>
                <a:spcPct val="90000"/>
              </a:lnSpc>
            </a:pPr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(English /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German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Exploration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Discovery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views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Better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Increas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engagement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involving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students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Maximiz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flexibility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timing and location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Enable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interaction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guides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peers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teacher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(s)</a:t>
            </a:r>
          </a:p>
          <a:p>
            <a:pPr>
              <a:lnSpc>
                <a:spcPct val="90000"/>
              </a:lnSpc>
            </a:pP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Encourage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include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narratives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Hear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(50%) / +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(70%)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+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Doing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(80%)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251847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E6E00B37-B367-439A-A265-DA03F3C6F8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73" r="5676" b="-1"/>
          <a:stretch/>
        </p:blipFill>
        <p:spPr>
          <a:xfrm>
            <a:off x="648930" y="2052213"/>
            <a:ext cx="5451627" cy="419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B3FE32A-A216-4060-A64E-F5C09E9EB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>
            <a:normAutofit/>
          </a:bodyPr>
          <a:lstStyle/>
          <a:p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-Site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Programmes</a:t>
            </a:r>
            <a:endParaRPr lang="hu-HU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357383F-5BD2-45AE-BA20-C5EF2769B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0752" y="2052214"/>
            <a:ext cx="5106951" cy="480578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On-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learning? Study trip?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Visiting museums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Guided tours in English / German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 lectures by students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Workshop (working with students from another country (Poland))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Sightseeing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427044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9DA06BF-DF1F-4B36-8907-0D1128201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8" y="629266"/>
            <a:ext cx="4802031" cy="1641986"/>
          </a:xfrm>
        </p:spPr>
        <p:txBody>
          <a:bodyPr>
            <a:normAutofit/>
          </a:bodyPr>
          <a:lstStyle/>
          <a:p>
            <a:r>
              <a:rPr lang="en-GB" sz="4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Possible</a:t>
            </a:r>
            <a:r>
              <a:rPr lang="hu-HU" sz="4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Challenges</a:t>
            </a:r>
            <a:r>
              <a:rPr lang="hu-HU" sz="4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hu-HU" sz="4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u-HU" sz="4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9140ED7-160E-476C-9EDA-F0DB1B5337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35" r="16347" b="-1"/>
          <a:stretch/>
        </p:blipFill>
        <p:spPr>
          <a:xfrm>
            <a:off x="6100398" y="10"/>
            <a:ext cx="6094412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527E565-DE8D-445C-9879-AD1D04415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8066C3D-C816-46E1-829C-6163CDE27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68" y="1814732"/>
            <a:ext cx="4802031" cy="485335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Emerging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problems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Behaviour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2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Laughing,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hotography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selfie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Handling emotions  </a:t>
            </a:r>
          </a:p>
          <a:p>
            <a:pPr lvl="2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to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in case of a panic attack?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Embarrassing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situations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Answers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did I learn? 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was most interesting to me? What else do I want to know?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 discussions</a:t>
            </a:r>
          </a:p>
        </p:txBody>
      </p:sp>
    </p:spTree>
    <p:extLst>
      <p:ext uri="{BB962C8B-B14F-4D97-AF65-F5344CB8AC3E}">
        <p14:creationId xmlns:p14="http://schemas.microsoft.com/office/powerpoint/2010/main" val="10160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091" b="23391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7DEE60-BB2F-4ADD-9F95-B1CFF03BEA4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257800" y="1295400"/>
            <a:ext cx="5867400" cy="556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B5694-D2BD-4AAC-ADA6-9F6C620C90E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7800" y="0"/>
            <a:ext cx="5865812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418161" y="1447800"/>
            <a:ext cx="4562452" cy="3253378"/>
          </a:xfrm>
        </p:spPr>
        <p:txBody>
          <a:bodyPr>
            <a:normAutofit/>
          </a:bodyPr>
          <a:lstStyle/>
          <a:p>
            <a:r>
              <a:rPr lang="hu-H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Berlin </a:t>
            </a:r>
            <a:r>
              <a:rPr lang="hu-HU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Calling</a:t>
            </a:r>
            <a:endParaRPr lang="hu-H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096000" y="5232482"/>
            <a:ext cx="4562452" cy="937622"/>
          </a:xfrm>
        </p:spPr>
        <p:txBody>
          <a:bodyPr>
            <a:normAutofit/>
          </a:bodyPr>
          <a:lstStyle/>
          <a:p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hu-H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trip</a:t>
            </a: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a’la</a:t>
            </a: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centropa</a:t>
            </a:r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3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2703" y="558735"/>
            <a:ext cx="9404723" cy="1400530"/>
          </a:xfrm>
        </p:spPr>
        <p:txBody>
          <a:bodyPr>
            <a:noAutofit/>
          </a:bodyPr>
          <a:lstStyle/>
          <a:p>
            <a:pPr algn="ctr"/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Centropa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Summer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Academy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2012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623" y="1853248"/>
            <a:ext cx="9801674" cy="4556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30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73581" y="318717"/>
            <a:ext cx="7315200" cy="1728192"/>
          </a:xfrm>
        </p:spPr>
        <p:txBody>
          <a:bodyPr>
            <a:normAutofit/>
          </a:bodyPr>
          <a:lstStyle/>
          <a:p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did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get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14757" y="1391825"/>
            <a:ext cx="7474024" cy="4176505"/>
          </a:xfrm>
        </p:spPr>
        <p:txBody>
          <a:bodyPr/>
          <a:lstStyle/>
          <a:p>
            <a:pPr marL="0" indent="0">
              <a:buNone/>
            </a:pPr>
            <a:r>
              <a:rPr lang="hu-H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Knowledge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hu-H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Friends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hu-H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Inspiration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</a:t>
            </a:r>
            <a:endParaRPr lang="hu-H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hu-HU" dirty="0"/>
          </a:p>
          <a:p>
            <a:pPr marL="4572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5" y="2602435"/>
            <a:ext cx="2859782" cy="3813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2602435"/>
            <a:ext cx="2861710" cy="1915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876" y="2602435"/>
            <a:ext cx="2751379" cy="1841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Public\Pictures\képek (tartalék)\CSA 2012\ZSOLT\CENTROPA\Frankfurt\DSC_01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877" y="4647414"/>
            <a:ext cx="2751379" cy="1841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ublic\Pictures\képek (tartalék)\CSA 2012\ZSOLT\CENTROPA\DSC_01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4647414"/>
            <a:ext cx="2861710" cy="1915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63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23E51856-1BE3-4F09-8E6B-7645007156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35" r="67" b="2"/>
          <a:stretch/>
        </p:blipFill>
        <p:spPr>
          <a:xfrm>
            <a:off x="648930" y="2052213"/>
            <a:ext cx="5451627" cy="419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>
            <a:normAutofit/>
          </a:bodyPr>
          <a:lstStyle/>
          <a:p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Study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Trip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Berlin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50752" y="2052214"/>
            <a:ext cx="4338409" cy="4196185"/>
          </a:xfrm>
        </p:spPr>
        <p:txBody>
          <a:bodyPr>
            <a:normAutofit/>
          </a:bodyPr>
          <a:lstStyle/>
          <a:p>
            <a:r>
              <a:rPr lang="hu-HU" dirty="0">
                <a:latin typeface="Times New Roman" pitchFamily="18" charset="0"/>
                <a:cs typeface="Times New Roman" pitchFamily="18" charset="0"/>
              </a:rPr>
              <a:t>Main </a:t>
            </a:r>
            <a:r>
              <a:rPr lang="hu-HU" dirty="0" err="1">
                <a:latin typeface="Times New Roman" pitchFamily="18" charset="0"/>
                <a:cs typeface="Times New Roman" pitchFamily="18" charset="0"/>
              </a:rPr>
              <a:t>focus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hu-HU" dirty="0" err="1"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 20th </a:t>
            </a:r>
            <a:r>
              <a:rPr lang="hu-HU" dirty="0" err="1">
                <a:latin typeface="Times New Roman" pitchFamily="18" charset="0"/>
                <a:cs typeface="Times New Roman" pitchFamily="18" charset="0"/>
              </a:rPr>
              <a:t>Century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hu-HU" dirty="0">
              <a:latin typeface="Times New Roman" pitchFamily="18" charset="0"/>
              <a:cs typeface="Times New Roman" pitchFamily="18" charset="0"/>
            </a:endParaRPr>
          </a:p>
          <a:p>
            <a:r>
              <a:rPr lang="hu-HU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hu-HU" dirty="0" err="1">
                <a:latin typeface="Times New Roman" pitchFamily="18" charset="0"/>
                <a:cs typeface="Times New Roman" pitchFamily="18" charset="0"/>
              </a:rPr>
              <a:t>study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>
                <a:latin typeface="Times New Roman" pitchFamily="18" charset="0"/>
                <a:cs typeface="Times New Roman" pitchFamily="18" charset="0"/>
              </a:rPr>
              <a:t>trip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>
                <a:latin typeface="Times New Roman" pitchFamily="18" charset="0"/>
                <a:cs typeface="Times New Roman" pitchFamily="18" charset="0"/>
              </a:rPr>
              <a:t>combines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>
                <a:latin typeface="Times New Roman" pitchFamily="18" charset="0"/>
                <a:cs typeface="Times New Roman" pitchFamily="18" charset="0"/>
              </a:rPr>
              <a:t>traditional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hu-HU" dirty="0" err="1">
                <a:latin typeface="Times New Roman" pitchFamily="18" charset="0"/>
                <a:cs typeface="Times New Roman" pitchFamily="18" charset="0"/>
              </a:rPr>
              <a:t>special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>
                <a:latin typeface="Times New Roman" pitchFamily="18" charset="0"/>
                <a:cs typeface="Times New Roman" pitchFamily="18" charset="0"/>
              </a:rPr>
              <a:t>interests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hu-HU" dirty="0">
              <a:latin typeface="Times New Roman" pitchFamily="18" charset="0"/>
              <a:cs typeface="Times New Roman" pitchFamily="18" charset="0"/>
            </a:endParaRPr>
          </a:p>
          <a:p>
            <a:r>
              <a:rPr lang="hu-HU" dirty="0">
                <a:latin typeface="Times New Roman" pitchFamily="18" charset="0"/>
                <a:cs typeface="Times New Roman" pitchFamily="18" charset="0"/>
              </a:rPr>
              <a:t>Great </a:t>
            </a:r>
            <a:r>
              <a:rPr lang="hu-HU" dirty="0" err="1">
                <a:latin typeface="Times New Roman" pitchFamily="18" charset="0"/>
                <a:cs typeface="Times New Roman" pitchFamily="18" charset="0"/>
              </a:rPr>
              <a:t>importance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>
                <a:latin typeface="Times New Roman" pitchFamily="18" charset="0"/>
                <a:cs typeface="Times New Roman" pitchFamily="18" charset="0"/>
              </a:rPr>
              <a:t>attached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>
                <a:latin typeface="Times New Roman" pitchFamily="18" charset="0"/>
                <a:cs typeface="Times New Roman" pitchFamily="18" charset="0"/>
              </a:rPr>
              <a:t>Memorials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  <a:p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74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531</Words>
  <Application>Microsoft Office PowerPoint</Application>
  <PresentationFormat>Szélesvásznú</PresentationFormat>
  <Paragraphs>138</Paragraphs>
  <Slides>27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34" baseType="lpstr">
      <vt:lpstr>Arial</vt:lpstr>
      <vt:lpstr>Calibri</vt:lpstr>
      <vt:lpstr>Century Gothic</vt:lpstr>
      <vt:lpstr>Times New Roman</vt:lpstr>
      <vt:lpstr>Wingdings</vt:lpstr>
      <vt:lpstr>Wingdings 3</vt:lpstr>
      <vt:lpstr>Ion</vt:lpstr>
      <vt:lpstr>On-Site  Learning  A Special approach to Generation Z   </vt:lpstr>
      <vt:lpstr>On-Site  Learning - Overview</vt:lpstr>
      <vt:lpstr>Why Choose On-Site Learning? </vt:lpstr>
      <vt:lpstr>On-Site Learning Programmes</vt:lpstr>
      <vt:lpstr>Possible Challenges  </vt:lpstr>
      <vt:lpstr>Berlin Calling</vt:lpstr>
      <vt:lpstr>Centropa Summer Academy 2012</vt:lpstr>
      <vt:lpstr>What did I get?</vt:lpstr>
      <vt:lpstr>Study Trip to Berlin</vt:lpstr>
      <vt:lpstr>Berlin, Berlin</vt:lpstr>
      <vt:lpstr>Preparation</vt:lpstr>
      <vt:lpstr>Movies</vt:lpstr>
      <vt:lpstr>Centropa films</vt:lpstr>
      <vt:lpstr>Berlin, Berlin</vt:lpstr>
      <vt:lpstr>Culture of Remembrance</vt:lpstr>
      <vt:lpstr>Jewish Museum Berlin</vt:lpstr>
      <vt:lpstr>Topography of Terror</vt:lpstr>
      <vt:lpstr>Große Hamburger Strasse</vt:lpstr>
      <vt:lpstr>New Synagogue Berlin</vt:lpstr>
      <vt:lpstr>Visiting The  Bundestag</vt:lpstr>
      <vt:lpstr>Impact</vt:lpstr>
      <vt:lpstr>Berlin, Berlin</vt:lpstr>
      <vt:lpstr>Follow up - Sharing thoughts </vt:lpstr>
      <vt:lpstr> Follow up - Project work </vt:lpstr>
      <vt:lpstr>PowerPoint-bemutató</vt:lpstr>
      <vt:lpstr>PowerPoint-bemutató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On-Site  Learning  A Special approach to Generation Z</dc:title>
  <dc:creator>Zsolt Vódli</dc:creator>
  <cp:lastModifiedBy>Zsolt Vódli</cp:lastModifiedBy>
  <cp:revision>9</cp:revision>
  <dcterms:created xsi:type="dcterms:W3CDTF">2019-10-19T12:29:38Z</dcterms:created>
  <dcterms:modified xsi:type="dcterms:W3CDTF">2019-10-22T19:05:27Z</dcterms:modified>
</cp:coreProperties>
</file>