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86" r:id="rId3"/>
    <p:sldId id="290" r:id="rId4"/>
    <p:sldId id="275" r:id="rId5"/>
    <p:sldId id="294" r:id="rId6"/>
    <p:sldId id="268" r:id="rId7"/>
    <p:sldId id="266" r:id="rId8"/>
    <p:sldId id="295" r:id="rId9"/>
    <p:sldId id="292" r:id="rId10"/>
    <p:sldId id="28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8E8DD1-B82B-4ECA-B612-2E002E94FB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772FC9C-7537-4D9D-BE3D-D663C8F700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A8F9995-063F-44DF-90B6-E32BB8775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0948C9A-800E-4C02-B4EA-FB43421D8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3EF1D9-DEF8-45DE-9631-01ABB830A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45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801FDB-8D41-470A-AB51-28838D56E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ADB1154-79DE-4FBF-8EBE-14C5C7B08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121024D-2590-45F9-87DE-9A149C653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762D25-23D2-45EE-BF22-11167F771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ADDA75-5E98-440E-A4AB-777D401D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9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986FC43-51D7-438F-9998-A822E9DED7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724948-D9CD-497B-B76E-24B6607374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58A5D0-CF8E-4388-92BF-2E651151C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902801-D72B-4FCD-BF8E-B18C2A529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E81960-0891-4AA9-A016-EDAFA55B6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2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B7253FA-4DEE-4503-9ECF-006634D0B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C69A8B-06F3-4AE2-B7C9-6B7478EC77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9927E8-DDE3-4E3D-8BCA-8DD5F7B6E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55E8C5-1F74-4EB2-A031-23BA6D765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F6B988-7FF4-423F-A5C6-B58CCC84C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5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8113C7-0C44-4979-95C6-FC6DCFD68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BB6DBB-17A1-494B-A505-3B3C36075C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B438DF8-A1DE-4CC6-933A-C6CC0277B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8F855A7-F161-497F-A594-E91144456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120363-EE5F-4331-B6B2-8B1FED744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58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E1C80C-D1FE-473C-97B9-857B16D90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AE6B1AA-0320-42B2-933A-52C77B1B4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48BB0CD-CA92-42B6-95C1-89D43C949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BA7B8D0-418B-4DDA-9686-3DF92CAD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A03A46B-6D8F-42F1-BC46-75B289177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C92A460-F0FD-4D91-95CD-9F6B46ADD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611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CF7303-6B7F-40A0-A43A-7E56D6546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84AB65B-AF7C-404F-8D76-A8CDC70B3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722CDDE-4FF8-449F-A555-2126F95A8B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66A53E2-694E-49AC-9243-17F78A10B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82A1E11-CD23-44E7-96F0-B654C1FAAD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888C9EB-0AFB-412F-AD62-EC81445BA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FACE61D0-4C17-4984-9FC4-591D9CA99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653559C-874A-47D0-83A0-F2B8D5257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7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CFA3C-8C1B-46F7-B96E-2C7EAA00D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D91F20D-35F3-46B7-8D5C-226FC4EE2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0D1BDB5-5725-4A0A-9809-36F06D52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985201B6-E063-45B1-9001-54D7B8308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19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2C0ACC-817F-4D21-BDEE-54C380C74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229E0CB-245F-4554-9BD3-13CFACC77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9B9D4B8-3CF7-4EA5-8F97-B2041D718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36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6C124E-4C7A-40BC-B5FF-3169EF5A9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194E7E-9F7F-4FC7-8C0A-F62D47DB1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69F75D-D48F-426A-A757-CF5A98340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E643531-F736-4D85-AA67-B6F9E07E9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952B458-1F33-4829-9DE7-1C01C55AE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6FFF7-D508-47FA-8482-4B8769240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511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273783-9D80-45E0-9D40-E1ED2E909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583B062-A311-4E12-8840-5863E3A000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F1E5FA4-ADF4-40AB-96F0-B67D0EED4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41A70B-46C3-450F-AD46-D5ABCC04D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5E835F0-ED1E-4B0B-9C4B-8B92B6515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1766EB1-0EA3-4425-8CAF-A3F443284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140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7FB457C-71A6-4FF3-A5DE-CD052A5FA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EB858DB-F744-4D80-A9B3-DF1503CCD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19DB49-F16A-4A97-9AC9-229CB188E9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F3E4E-2E75-47E3-B83C-BA9212B75585}" type="datetimeFigureOut">
              <a:rPr lang="en-US" smtClean="0"/>
              <a:t>2/25/21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43637CA-1AED-44F1-BE91-D0F3AACA8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F6A661-A47E-4615-AD02-3A344DCB7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2EBEA-2EB4-4808-9C34-4EA30E8CC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3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BOrd3wuJ4a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6" name="Rectangle 84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7" name="Rectangle 86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8" name="Rectangle 88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9" name="Rectangle 90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North Wind Picture Archives - Picture the Past - Technology History">
            <a:extLst>
              <a:ext uri="{FF2B5EF4-FFF2-40B4-BE49-F238E27FC236}">
                <a16:creationId xmlns:a16="http://schemas.microsoft.com/office/drawing/2014/main" id="{5311D9A2-020A-43E3-BDC4-F0A6AA65A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38" y="101600"/>
            <a:ext cx="3650949" cy="264020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8" descr="Holocaust Survivor Passports Offer Intimate Lessons in History · News ·  Keene State College">
            <a:extLst>
              <a:ext uri="{FF2B5EF4-FFF2-40B4-BE49-F238E27FC236}">
                <a16:creationId xmlns:a16="http://schemas.microsoft.com/office/drawing/2014/main" id="{46E03862-74A8-4ABB-B7F0-C39568929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2243" y="220717"/>
            <a:ext cx="1587500" cy="236330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Our Past, Present and Future | History Today">
            <a:extLst>
              <a:ext uri="{FF2B5EF4-FFF2-40B4-BE49-F238E27FC236}">
                <a16:creationId xmlns:a16="http://schemas.microsoft.com/office/drawing/2014/main" id="{4874FE3E-3D97-48A4-AACC-129965370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3571874"/>
            <a:ext cx="5308600" cy="307657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0" descr="The Renaissance – why it changed the world">
            <a:extLst>
              <a:ext uri="{FF2B5EF4-FFF2-40B4-BE49-F238E27FC236}">
                <a16:creationId xmlns:a16="http://schemas.microsoft.com/office/drawing/2014/main" id="{A2690F48-D8B9-4317-856A-CDB82BA4D5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01600"/>
            <a:ext cx="3124200" cy="22733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>
            <a:extLst>
              <a:ext uri="{FF2B5EF4-FFF2-40B4-BE49-F238E27FC236}">
                <a16:creationId xmlns:a16="http://schemas.microsoft.com/office/drawing/2014/main" id="{B4931479-D2EE-4744-8E99-5C36204815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5072" y="2476072"/>
            <a:ext cx="3124200" cy="41723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olocaust Photos Reveal Horrors of Nazi Concentration Camps - HISTORY">
            <a:extLst>
              <a:ext uri="{FF2B5EF4-FFF2-40B4-BE49-F238E27FC236}">
                <a16:creationId xmlns:a16="http://schemas.microsoft.com/office/drawing/2014/main" id="{2A9DEE0F-1670-47BB-9A35-5873F1C0E9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374757"/>
            <a:ext cx="3098800" cy="27559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Costumes Ancient history Middle Ages Medieval Period Editorial Stock Photo  - Stock Image | Shutterstock">
            <a:extLst>
              <a:ext uri="{FF2B5EF4-FFF2-40B4-BE49-F238E27FC236}">
                <a16:creationId xmlns:a16="http://schemas.microsoft.com/office/drawing/2014/main" id="{3824C950-ED97-40B6-BD5A-177F00F7BA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535" y="3289300"/>
            <a:ext cx="2784797" cy="1219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istory Past Events old Civilizations">
            <a:extLst>
              <a:ext uri="{FF2B5EF4-FFF2-40B4-BE49-F238E27FC236}">
                <a16:creationId xmlns:a16="http://schemas.microsoft.com/office/drawing/2014/main" id="{A0E26D04-162D-4F62-93A1-CF4830D3D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7944" y="4562260"/>
            <a:ext cx="3124200" cy="21884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Metin kutusu 14">
            <a:extLst>
              <a:ext uri="{FF2B5EF4-FFF2-40B4-BE49-F238E27FC236}">
                <a16:creationId xmlns:a16="http://schemas.microsoft.com/office/drawing/2014/main" id="{5829450B-F211-4766-9045-BCE925C812D5}"/>
              </a:ext>
            </a:extLst>
          </p:cNvPr>
          <p:cNvSpPr txBox="1"/>
          <p:nvPr/>
        </p:nvSpPr>
        <p:spPr>
          <a:xfrm>
            <a:off x="0" y="2742663"/>
            <a:ext cx="906853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C000"/>
                </a:solidFill>
                <a:latin typeface="Calibri" panose="020F0502020204030204"/>
                <a:ea typeface="+mj-ea"/>
                <a:cs typeface="+mj-cs"/>
              </a:rPr>
              <a:t>What We Live, is History!</a:t>
            </a:r>
          </a:p>
          <a:p>
            <a:r>
              <a:rPr lang="tr-TR" sz="2000" b="1" dirty="0">
                <a:solidFill>
                  <a:srgbClr val="FFC000"/>
                </a:solidFill>
                <a:latin typeface="Calibri" panose="020F0502020204030204"/>
                <a:ea typeface="+mj-ea"/>
                <a:cs typeface="+mj-cs"/>
              </a:rPr>
              <a:t>Ms. Arık’s</a:t>
            </a:r>
            <a:r>
              <a:rPr lang="en-US" sz="2000" b="1" dirty="0">
                <a:solidFill>
                  <a:srgbClr val="FFC000"/>
                </a:solidFill>
                <a:latin typeface="Calibri" panose="020F0502020204030204"/>
                <a:ea typeface="+mj-ea"/>
                <a:cs typeface="+mj-cs"/>
              </a:rPr>
              <a:t> </a:t>
            </a:r>
            <a:r>
              <a:rPr lang="tr-TR" sz="2000" b="1" dirty="0">
                <a:solidFill>
                  <a:srgbClr val="FFC000"/>
                </a:solidFill>
                <a:latin typeface="Calibri" panose="020F0502020204030204"/>
                <a:ea typeface="+mj-ea"/>
                <a:cs typeface="+mj-cs"/>
              </a:rPr>
              <a:t>Class</a:t>
            </a:r>
            <a:r>
              <a:rPr kumimoji="0" lang="tr-TR" sz="80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771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020D3A07-258A-4985-BC66-4F49937A3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5825" y="713312"/>
            <a:ext cx="4038600" cy="5431376"/>
          </a:xfrm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tr-TR" sz="3600" b="1" dirty="0">
                <a:latin typeface="+mn-lt"/>
              </a:rPr>
              <a:t>Assignment</a:t>
            </a:r>
            <a:r>
              <a:rPr lang="en-US" sz="3600" b="1" dirty="0">
                <a:latin typeface="+mn-lt"/>
              </a:rPr>
              <a:t>:</a:t>
            </a:r>
            <a:br>
              <a:rPr lang="en-US" sz="3600" b="1" dirty="0">
                <a:latin typeface="+mn-lt"/>
              </a:rPr>
            </a:br>
            <a:r>
              <a:rPr lang="en-US" sz="3600" b="1">
                <a:latin typeface="+mn-lt"/>
              </a:rPr>
              <a:t>Create a </a:t>
            </a:r>
            <a:r>
              <a:rPr lang="en-US" sz="3600" b="1" dirty="0">
                <a:latin typeface="+mn-lt"/>
              </a:rPr>
              <a:t>source of history for future generations</a:t>
            </a:r>
            <a:br>
              <a:rPr lang="tr-TR" b="1" dirty="0"/>
            </a:b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08CF50-B474-49FE-AD39-EAC6B3C36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4178" y="133350"/>
            <a:ext cx="6597297" cy="661035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product through which you explain how your daily life has </a:t>
            </a:r>
            <a:endParaRPr lang="tr-TR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 a student in the year 2020 with the start of the pandemic.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Try to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</a:t>
            </a: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m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details</a:t>
            </a: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possible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that historians and/or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 who live in the </a:t>
            </a: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future can learn about your daily life </a:t>
            </a: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ring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</a:t>
            </a: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Covid-19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period?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Remember that your product will be a source of history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Title</a:t>
            </a: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‘MY LIFE AS A STUDENT IN THE YEAR 2020’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Choose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below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3 minute video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tr-T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TikToks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r-TR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tr-TR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diary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a </a:t>
            </a:r>
            <a:r>
              <a:rPr lang="tr-TR" sz="1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week</a:t>
            </a: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0"/>
              </a:spcBef>
              <a:spcAft>
                <a:spcPts val="800"/>
              </a:spcAft>
              <a:buFontTx/>
              <a:buChar char="-"/>
            </a:pPr>
            <a:r>
              <a:rPr lang="tr-TR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photo album of 7 photographs on PowerPoint 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Subtitles should be provided for the video and TikTok options, </a:t>
            </a:r>
            <a:r>
              <a:rPr lang="tr-TR" sz="1800" i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explanatory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photo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album</a:t>
            </a:r>
            <a:r>
              <a:rPr lang="tr-T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8624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8A621-53F3-48C3-A4F8-5E7CA48AB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395112"/>
            <a:ext cx="5120073" cy="1910758"/>
          </a:xfrm>
        </p:spPr>
        <p:txBody>
          <a:bodyPr>
            <a:normAutofit fontScale="90000"/>
          </a:bodyPr>
          <a:lstStyle/>
          <a:p>
            <a:br>
              <a:rPr lang="en-US" sz="2100" b="1" dirty="0">
                <a:latin typeface="+mn-lt"/>
              </a:rPr>
            </a:br>
            <a:br>
              <a:rPr lang="en-US" sz="2100" b="1" dirty="0">
                <a:latin typeface="+mn-lt"/>
              </a:rPr>
            </a:br>
            <a:r>
              <a:rPr lang="en-US" sz="2100" b="1" dirty="0">
                <a:latin typeface="+mn-lt"/>
              </a:rPr>
              <a:t>Warm-up</a:t>
            </a:r>
            <a:br>
              <a:rPr lang="en-US" sz="2100" b="1" dirty="0">
                <a:latin typeface="+mn-lt"/>
              </a:rPr>
            </a:br>
            <a:br>
              <a:rPr lang="tr-TR" sz="2100" b="1" dirty="0">
                <a:latin typeface="+mn-lt"/>
              </a:rPr>
            </a:br>
            <a:r>
              <a:rPr lang="tr-TR" sz="2100" b="1" dirty="0">
                <a:latin typeface="+mn-lt"/>
              </a:rPr>
              <a:t>In Breakout rooms, discuss the following questions with your partner.</a:t>
            </a:r>
            <a:r>
              <a:rPr lang="en-US" sz="2100" b="1" dirty="0">
                <a:latin typeface="+mn-lt"/>
              </a:rPr>
              <a:t> Take notes.</a:t>
            </a:r>
            <a:br>
              <a:rPr lang="en-US" sz="2100" b="1" dirty="0">
                <a:latin typeface="+mn-lt"/>
              </a:rPr>
            </a:br>
            <a:br>
              <a:rPr lang="tr-TR" sz="2100" b="1" dirty="0">
                <a:latin typeface="+mn-lt"/>
              </a:rPr>
            </a:br>
            <a:br>
              <a:rPr lang="tr-TR" sz="2100" b="1" dirty="0">
                <a:latin typeface="+mn-lt"/>
              </a:rPr>
            </a:br>
            <a:endParaRPr lang="en-US" sz="2100" dirty="0"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638101-EE96-4F6E-8288-EF68F373E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2009776"/>
            <a:ext cx="5695950" cy="4214044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br>
              <a:rPr lang="tr-TR" sz="1900" b="1" dirty="0">
                <a:latin typeface="+mn-lt"/>
              </a:rPr>
            </a:b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Wh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comes to your mind when you hear the word   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‘history’</a:t>
            </a: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Why is it important to look to</a:t>
            </a: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past?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do we learn best about ‘history’</a:t>
            </a:r>
            <a:r>
              <a:rPr lang="en-US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tr-T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4)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secondary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history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tr-TR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tr-T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are they different?</a:t>
            </a:r>
            <a:endParaRPr lang="en-US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800"/>
              </a:spcAft>
              <a:buNone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5) List primary sources of history that you can think of.</a:t>
            </a:r>
            <a:endParaRPr lang="en-US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9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2FA7A195-03A4-44AB-A3D8-2507E2C94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41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ounded Rectangle 9">
            <a:extLst>
              <a:ext uri="{FF2B5EF4-FFF2-40B4-BE49-F238E27FC236}">
                <a16:creationId xmlns:a16="http://schemas.microsoft.com/office/drawing/2014/main" id="{8F235346-20CC-4981-B836-23ECF1F4E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73465" y="559407"/>
            <a:ext cx="514148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est Sites for Primary Documents in US History – Copy / Paste">
            <a:extLst>
              <a:ext uri="{FF2B5EF4-FFF2-40B4-BE49-F238E27FC236}">
                <a16:creationId xmlns:a16="http://schemas.microsoft.com/office/drawing/2014/main" id="{832F479B-22D9-46F8-92A0-0E96000D6C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85" r="16497" b="-1"/>
          <a:stretch/>
        </p:blipFill>
        <p:spPr bwMode="auto">
          <a:xfrm>
            <a:off x="6739337" y="722489"/>
            <a:ext cx="4809744" cy="5501331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4588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F58A3FA-C20F-4214-A711-463C561D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tr-TR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will </a:t>
            </a:r>
            <a:r>
              <a:rPr lang="tr-TR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now</a:t>
            </a:r>
            <a:r>
              <a:rPr lang="tr-TR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watch </a:t>
            </a:r>
            <a:r>
              <a:rPr lang="tr-TR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video </a:t>
            </a:r>
            <a:r>
              <a:rPr lang="tr-TR" sz="4000" b="1" dirty="0" err="1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tr-TR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Holocaust survivors </a:t>
            </a:r>
            <a:r>
              <a:rPr lang="tr-TR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telling</a:t>
            </a:r>
            <a:r>
              <a:rPr lang="tr-TR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their</a:t>
            </a:r>
            <a:r>
              <a:rPr lang="tr-TR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life </a:t>
            </a:r>
            <a:r>
              <a:rPr lang="tr-TR" sz="40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stories</a:t>
            </a:r>
            <a:r>
              <a:rPr lang="tr-TR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tr-T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C95135-6BA2-40E7-BC69-5C0F8DA10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000" b="1" dirty="0">
                <a:ea typeface="Calibri" panose="020F0502020204030204" pitchFamily="34" charset="0"/>
                <a:cs typeface="Times New Roman" panose="02020603050405020304" pitchFamily="18" charset="0"/>
              </a:rPr>
              <a:t>WHILE VIEWING THE VIDEO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, t</a:t>
            </a:r>
            <a:r>
              <a:rPr lang="tr-T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hink of </a:t>
            </a:r>
            <a:r>
              <a:rPr lang="tr-TR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tr-TR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ollowing</a:t>
            </a:r>
            <a:r>
              <a:rPr lang="tr-T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tr-TR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1-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parts of the video are primary sources </a:t>
            </a:r>
          </a:p>
          <a:p>
            <a:pPr marL="0" indent="0"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of history and what parts are secondary </a:t>
            </a:r>
          </a:p>
          <a:p>
            <a:pPr marL="0" indent="0">
              <a:buNone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sources of history?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2-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Try to find at least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ONE thing that you did not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k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 before?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85889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DD42030-B135-4539-94AE-DD6DDD256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171950" cy="5431376"/>
          </a:xfrm>
        </p:spPr>
        <p:txBody>
          <a:bodyPr>
            <a:normAutofit/>
          </a:bodyPr>
          <a:lstStyle/>
          <a:p>
            <a:r>
              <a:rPr lang="tr-TR" sz="4000" b="1" dirty="0">
                <a:latin typeface="+mn-lt"/>
              </a:rPr>
              <a:t>A </a:t>
            </a:r>
            <a:r>
              <a:rPr lang="tr-TR" sz="4000" b="1" dirty="0" err="1">
                <a:latin typeface="+mn-lt"/>
              </a:rPr>
              <a:t>Centropa</a:t>
            </a:r>
            <a:r>
              <a:rPr lang="tr-TR" sz="4000" b="1" dirty="0">
                <a:latin typeface="+mn-lt"/>
              </a:rPr>
              <a:t> film: ‘Return </a:t>
            </a:r>
            <a:r>
              <a:rPr lang="tr-TR" sz="4000" b="1" dirty="0" err="1">
                <a:latin typeface="+mn-lt"/>
              </a:rPr>
              <a:t>to</a:t>
            </a:r>
            <a:r>
              <a:rPr lang="tr-TR" sz="4000" b="1" dirty="0">
                <a:latin typeface="+mn-lt"/>
              </a:rPr>
              <a:t> </a:t>
            </a:r>
            <a:r>
              <a:rPr lang="tr-TR" sz="4000" b="1" dirty="0" err="1">
                <a:latin typeface="+mn-lt"/>
              </a:rPr>
              <a:t>Rivne</a:t>
            </a:r>
            <a:r>
              <a:rPr lang="tr-TR" sz="4000" b="1" dirty="0">
                <a:latin typeface="+mn-lt"/>
              </a:rPr>
              <a:t>’</a:t>
            </a:r>
            <a:br>
              <a:rPr lang="tr-TR" sz="2800" b="1" dirty="0">
                <a:latin typeface="+mn-lt"/>
              </a:rPr>
            </a:br>
            <a:br>
              <a:rPr lang="tr-TR" sz="2800" b="1" dirty="0">
                <a:latin typeface="+mn-lt"/>
              </a:rPr>
            </a:br>
            <a:r>
              <a:rPr lang="en-US" sz="2800" b="0" i="0" u="none" strike="noStrike" dirty="0">
                <a:solidFill>
                  <a:srgbClr val="FFFFFF"/>
                </a:solidFill>
                <a:effectLst/>
                <a:latin typeface="YouTube Noto"/>
                <a:hlinkClick r:id="rId2"/>
              </a:rPr>
              <a:t>https://youtu.be/BOrd3wuJ4aY</a:t>
            </a:r>
            <a:endParaRPr lang="en-US" sz="2800" b="1" dirty="0"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6FC823-845D-4901-BA6B-53C89C453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i="0" dirty="0">
                <a:effectLst/>
              </a:rPr>
              <a:t>Shelly Weiner </a:t>
            </a:r>
            <a:r>
              <a:rPr lang="en-US" sz="2000" b="0" i="0" dirty="0">
                <a:effectLst/>
              </a:rPr>
              <a:t>and </a:t>
            </a:r>
            <a:r>
              <a:rPr lang="en-US" sz="2000" b="1" i="0" dirty="0">
                <a:effectLst/>
              </a:rPr>
              <a:t>Raya </a:t>
            </a:r>
            <a:r>
              <a:rPr lang="en-US" sz="2000" b="1" i="0" dirty="0" err="1">
                <a:effectLst/>
              </a:rPr>
              <a:t>Kizhnerman</a:t>
            </a:r>
            <a:r>
              <a:rPr lang="tr-TR" sz="2000" b="1" i="0" dirty="0">
                <a:effectLst/>
              </a:rPr>
              <a:t>, </a:t>
            </a:r>
            <a:r>
              <a:rPr lang="tr-TR" sz="2000" i="0" dirty="0" err="1">
                <a:effectLst/>
              </a:rPr>
              <a:t>the</a:t>
            </a:r>
            <a:r>
              <a:rPr lang="tr-TR" sz="2000" i="0" dirty="0">
                <a:effectLst/>
              </a:rPr>
              <a:t> </a:t>
            </a:r>
          </a:p>
          <a:p>
            <a:pPr marL="0" indent="0">
              <a:buNone/>
            </a:pPr>
            <a:r>
              <a:rPr lang="tr-TR" sz="2000" i="0" dirty="0" err="1">
                <a:effectLst/>
              </a:rPr>
              <a:t>survivors</a:t>
            </a:r>
            <a:r>
              <a:rPr lang="tr-TR" sz="2000" i="0" dirty="0">
                <a:effectLst/>
              </a:rPr>
              <a:t> in </a:t>
            </a:r>
            <a:r>
              <a:rPr lang="tr-TR" sz="2000" i="0" dirty="0" err="1">
                <a:effectLst/>
              </a:rPr>
              <a:t>this</a:t>
            </a:r>
            <a:r>
              <a:rPr lang="tr-TR" sz="2000" i="0" dirty="0">
                <a:effectLst/>
              </a:rPr>
              <a:t> video</a:t>
            </a:r>
            <a:r>
              <a:rPr lang="tr-TR" sz="2000" b="1" i="0" dirty="0">
                <a:effectLst/>
              </a:rPr>
              <a:t>,</a:t>
            </a:r>
            <a:r>
              <a:rPr lang="en-US" sz="2000" b="1" i="0" dirty="0">
                <a:effectLst/>
              </a:rPr>
              <a:t> </a:t>
            </a:r>
            <a:r>
              <a:rPr lang="tr-TR" sz="2000" i="0" dirty="0" err="1">
                <a:effectLst/>
              </a:rPr>
              <a:t>live</a:t>
            </a:r>
            <a:r>
              <a:rPr lang="tr-TR" sz="2000" i="0" dirty="0">
                <a:effectLst/>
              </a:rPr>
              <a:t> in North Carolina, but </a:t>
            </a:r>
          </a:p>
          <a:p>
            <a:pPr marL="0" indent="0">
              <a:buNone/>
            </a:pPr>
            <a:r>
              <a:rPr lang="tr-TR" sz="2000" i="0" dirty="0" err="1">
                <a:effectLst/>
              </a:rPr>
              <a:t>they</a:t>
            </a:r>
            <a:r>
              <a:rPr lang="tr-TR" sz="2000" i="0" dirty="0">
                <a:effectLst/>
              </a:rPr>
              <a:t> </a:t>
            </a:r>
            <a:r>
              <a:rPr lang="en-US" sz="2000" b="0" i="0" dirty="0">
                <a:effectLst/>
              </a:rPr>
              <a:t>were born in the bustling city of Rivne</a:t>
            </a:r>
            <a:r>
              <a:rPr lang="tr-TR" sz="2000" dirty="0"/>
              <a:t>, (in </a:t>
            </a:r>
          </a:p>
          <a:p>
            <a:pPr marL="0" indent="0">
              <a:buNone/>
            </a:pPr>
            <a:r>
              <a:rPr lang="tr-TR" sz="2000" dirty="0"/>
              <a:t>Poland at </a:t>
            </a:r>
            <a:r>
              <a:rPr lang="tr-TR" sz="2000" dirty="0" err="1"/>
              <a:t>the</a:t>
            </a:r>
            <a:r>
              <a:rPr lang="tr-TR" sz="2000" dirty="0"/>
              <a:t> time, </a:t>
            </a:r>
            <a:r>
              <a:rPr lang="tr-TR" sz="2000" dirty="0" err="1"/>
              <a:t>nowadays</a:t>
            </a:r>
            <a:r>
              <a:rPr lang="tr-TR" sz="2000" dirty="0"/>
              <a:t> </a:t>
            </a:r>
            <a:r>
              <a:rPr lang="tr-TR" sz="2000" dirty="0" err="1"/>
              <a:t>Ukraine</a:t>
            </a:r>
            <a:r>
              <a:rPr lang="tr-TR" sz="2000" dirty="0"/>
              <a:t>). </a:t>
            </a:r>
            <a:br>
              <a:rPr lang="tr-TR" sz="2000" dirty="0"/>
            </a:br>
            <a:endParaRPr lang="tr-TR" sz="2000" b="0" i="0" dirty="0">
              <a:effectLst/>
            </a:endParaRPr>
          </a:p>
          <a:p>
            <a:pPr marL="0" indent="0">
              <a:buNone/>
            </a:pPr>
            <a:r>
              <a:rPr lang="en-US" sz="2000" b="0" i="0" dirty="0">
                <a:effectLst/>
              </a:rPr>
              <a:t>In 1941 </a:t>
            </a:r>
            <a:r>
              <a:rPr lang="tr-TR" sz="2000" b="0" i="0" dirty="0" err="1">
                <a:effectLst/>
              </a:rPr>
              <a:t>there</a:t>
            </a:r>
            <a:r>
              <a:rPr lang="tr-TR" sz="2000" b="0" i="0" dirty="0">
                <a:effectLst/>
              </a:rPr>
              <a:t> </a:t>
            </a:r>
            <a:r>
              <a:rPr lang="tr-TR" sz="2000" b="0" i="0" dirty="0" err="1">
                <a:effectLst/>
              </a:rPr>
              <a:t>were</a:t>
            </a:r>
            <a:r>
              <a:rPr lang="tr-TR" sz="2000" b="0" i="0" dirty="0">
                <a:effectLst/>
              </a:rPr>
              <a:t> </a:t>
            </a:r>
            <a:r>
              <a:rPr lang="en-US" sz="2000" b="0" i="0" dirty="0">
                <a:effectLst/>
              </a:rPr>
              <a:t>20,000 Jews liv</a:t>
            </a:r>
            <a:r>
              <a:rPr lang="tr-TR" sz="2000" b="0" i="0" dirty="0" err="1">
                <a:effectLst/>
              </a:rPr>
              <a:t>ing</a:t>
            </a:r>
            <a:r>
              <a:rPr lang="en-US" sz="2000" b="0" i="0" dirty="0">
                <a:effectLst/>
              </a:rPr>
              <a:t> in Rivne. </a:t>
            </a:r>
            <a:br>
              <a:rPr lang="tr-TR" sz="2000" b="0" i="0" dirty="0">
                <a:effectLst/>
              </a:rPr>
            </a:br>
            <a:endParaRPr lang="tr-TR" sz="2000" b="0" i="0" dirty="0">
              <a:effectLst/>
            </a:endParaRPr>
          </a:p>
          <a:p>
            <a:pPr marL="0" indent="0">
              <a:buNone/>
            </a:pPr>
            <a:endParaRPr lang="tr-TR" sz="2000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81847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F58A3FA-C20F-4214-A711-463C561D8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en-US" sz="40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Share your answers to the given questions.</a:t>
            </a:r>
            <a:br>
              <a:rPr lang="tr-T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C95135-6BA2-40E7-BC69-5C0F8DA109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your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000" dirty="0" err="1">
                <a:ea typeface="Calibri" panose="020F0502020204030204" pitchFamily="34" charset="0"/>
                <a:cs typeface="Times New Roman" panose="02020603050405020304" pitchFamily="18" charset="0"/>
              </a:rPr>
              <a:t>answers</a:t>
            </a:r>
            <a:r>
              <a:rPr lang="tr-TR" sz="2000" dirty="0"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1-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parts of the video are primary sources </a:t>
            </a:r>
          </a:p>
          <a:p>
            <a:pPr marL="0" indent="0">
              <a:buNone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of history and what parts are secondary </a:t>
            </a:r>
          </a:p>
          <a:p>
            <a:pPr marL="0" indent="0">
              <a:buNone/>
            </a:pPr>
            <a:r>
              <a:rPr lang="en-US" sz="2000" dirty="0"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sources of history?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2-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What is the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ONE thing  you learned from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watching this video that you did not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now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tr-TR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before?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there more?</a:t>
            </a:r>
            <a:endParaRPr lang="tr-TR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41561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42C1DB-9E56-46B6-AA1D-F3AD67E4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>
                <a:latin typeface="+mn-lt"/>
              </a:rPr>
              <a:t>Challenge yourself!</a:t>
            </a:r>
            <a:br>
              <a:rPr lang="tr-TR" sz="2400" b="1" dirty="0">
                <a:latin typeface="+mn-lt"/>
              </a:rPr>
            </a:br>
            <a:r>
              <a:rPr lang="tr-TR" sz="2400" b="1" dirty="0">
                <a:latin typeface="+mn-lt"/>
              </a:rPr>
              <a:t>In what context were the</a:t>
            </a:r>
            <a:r>
              <a:rPr lang="en-US" sz="2400" b="1" dirty="0">
                <a:latin typeface="+mn-lt"/>
              </a:rPr>
              <a:t>se words</a:t>
            </a:r>
            <a:r>
              <a:rPr lang="tr-TR" sz="2400" b="1" dirty="0">
                <a:latin typeface="+mn-lt"/>
              </a:rPr>
              <a:t> used in the film?</a:t>
            </a:r>
            <a:br>
              <a:rPr lang="tr-TR" sz="3600" b="1" dirty="0"/>
            </a:br>
            <a:endParaRPr lang="en-US" sz="3600" b="1" dirty="0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F97D4989-D463-4782-B7CB-C3A4106E93DB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476624" y="1690689"/>
          <a:ext cx="1895475" cy="4486272"/>
        </p:xfrm>
        <a:graphic>
          <a:graphicData uri="http://schemas.openxmlformats.org/drawingml/2006/table">
            <a:tbl>
              <a:tblPr firstRow="1" firstCol="1" bandRow="1"/>
              <a:tblGrid>
                <a:gridCol w="1895475">
                  <a:extLst>
                    <a:ext uri="{9D8B030D-6E8A-4147-A177-3AD203B41FA5}">
                      <a16:colId xmlns:a16="http://schemas.microsoft.com/office/drawing/2014/main" val="4197759306"/>
                    </a:ext>
                  </a:extLst>
                </a:gridCol>
              </a:tblGrid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Lime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7859285"/>
                  </a:ext>
                </a:extLst>
              </a:tr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Livestock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851446"/>
                  </a:ext>
                </a:extLst>
              </a:tr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Relocation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8357812"/>
                  </a:ext>
                </a:extLst>
              </a:tr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Massacre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677183"/>
                  </a:ext>
                </a:extLst>
              </a:tr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Possession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589512"/>
                  </a:ext>
                </a:extLst>
              </a:tr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Premonition</a:t>
                      </a:r>
                      <a:endParaRPr lang="tr-TR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260186"/>
                  </a:ext>
                </a:extLst>
              </a:tr>
              <a:tr h="6408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Eaves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7944407"/>
                  </a:ext>
                </a:extLst>
              </a:tr>
            </a:tbl>
          </a:graphicData>
        </a:graphic>
      </p:graphicFrame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0027623F-42C5-4E0D-A884-FBE3B50F07C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553200" y="1690687"/>
          <a:ext cx="1762125" cy="4410457"/>
        </p:xfrm>
        <a:graphic>
          <a:graphicData uri="http://schemas.openxmlformats.org/drawingml/2006/table">
            <a:tbl>
              <a:tblPr firstRow="1" firstCol="1" bandRow="1"/>
              <a:tblGrid>
                <a:gridCol w="1762125">
                  <a:extLst>
                    <a:ext uri="{9D8B030D-6E8A-4147-A177-3AD203B41FA5}">
                      <a16:colId xmlns:a16="http://schemas.microsoft.com/office/drawing/2014/main" val="2074324732"/>
                    </a:ext>
                  </a:extLst>
                </a:gridCol>
              </a:tblGrid>
              <a:tr h="6334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Lice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3302856"/>
                  </a:ext>
                </a:extLst>
              </a:tr>
              <a:tr h="60521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Bunker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2749303"/>
                  </a:ext>
                </a:extLst>
              </a:tr>
              <a:tr h="70783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Liberate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196545"/>
                  </a:ext>
                </a:extLst>
              </a:tr>
              <a:tr h="6336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Raid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719011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Decree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7909613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Confiscated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582098"/>
                  </a:ext>
                </a:extLst>
              </a:tr>
              <a:tr h="5305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Deprivation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679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8715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7E3BED-42F7-44D5-B9BB-4BEA2DF1D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1675"/>
          </a:xfrm>
        </p:spPr>
        <p:txBody>
          <a:bodyPr>
            <a:normAutofit/>
          </a:bodyPr>
          <a:lstStyle/>
          <a:p>
            <a:endParaRPr lang="en-US" sz="4000" dirty="0"/>
          </a:p>
        </p:txBody>
      </p:sp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9EABB79B-ABFF-4423-83BC-1A5EBC7586D0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1209675" y="1066800"/>
          <a:ext cx="4410075" cy="5409501"/>
        </p:xfrm>
        <a:graphic>
          <a:graphicData uri="http://schemas.openxmlformats.org/drawingml/2006/table">
            <a:tbl>
              <a:tblPr firstRow="1" firstCol="1" bandRow="1"/>
              <a:tblGrid>
                <a:gridCol w="1419225">
                  <a:extLst>
                    <a:ext uri="{9D8B030D-6E8A-4147-A177-3AD203B41FA5}">
                      <a16:colId xmlns:a16="http://schemas.microsoft.com/office/drawing/2014/main" val="1746889011"/>
                    </a:ext>
                  </a:extLst>
                </a:gridCol>
                <a:gridCol w="2990850">
                  <a:extLst>
                    <a:ext uri="{9D8B030D-6E8A-4147-A177-3AD203B41FA5}">
                      <a16:colId xmlns:a16="http://schemas.microsoft.com/office/drawing/2014/main" val="1488470725"/>
                    </a:ext>
                  </a:extLst>
                </a:gridCol>
              </a:tblGrid>
              <a:tr h="47762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Lime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white substance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99439"/>
                  </a:ext>
                </a:extLst>
              </a:tr>
              <a:tr h="5439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Livestock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animals that are kept on a farm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1523870"/>
                  </a:ext>
                </a:extLst>
              </a:tr>
              <a:tr h="73857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Relocation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moving to another place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4429741"/>
                  </a:ext>
                </a:extLst>
              </a:tr>
              <a:tr h="6589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Massacre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 of killing a lot of people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6780476"/>
                  </a:ext>
                </a:extLst>
              </a:tr>
              <a:tr h="82205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Possession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something that you own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318743"/>
                  </a:ext>
                </a:extLst>
              </a:tr>
              <a:tr h="5439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Premonition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r-TR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feeling something unpleasant is about to happen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310905"/>
                  </a:ext>
                </a:extLst>
              </a:tr>
              <a:tr h="9773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Eaves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part f a roof that sticks out over the walls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9707234"/>
                  </a:ext>
                </a:extLst>
              </a:tr>
            </a:tbl>
          </a:graphicData>
        </a:graphic>
      </p:graphicFrame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756F2950-4B70-475D-8B9C-9C607A5EB330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315076" y="1066800"/>
          <a:ext cx="4581524" cy="5323840"/>
        </p:xfrm>
        <a:graphic>
          <a:graphicData uri="http://schemas.openxmlformats.org/drawingml/2006/table">
            <a:tbl>
              <a:tblPr firstRow="1" firstCol="1" bandRow="1"/>
              <a:tblGrid>
                <a:gridCol w="1509579">
                  <a:extLst>
                    <a:ext uri="{9D8B030D-6E8A-4147-A177-3AD203B41FA5}">
                      <a16:colId xmlns:a16="http://schemas.microsoft.com/office/drawing/2014/main" val="2239275488"/>
                    </a:ext>
                  </a:extLst>
                </a:gridCol>
                <a:gridCol w="3071945">
                  <a:extLst>
                    <a:ext uri="{9D8B030D-6E8A-4147-A177-3AD203B41FA5}">
                      <a16:colId xmlns:a16="http://schemas.microsoft.com/office/drawing/2014/main" val="1124417556"/>
                    </a:ext>
                  </a:extLst>
                </a:gridCol>
              </a:tblGrid>
              <a:tr h="5429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insects that live on the skin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791005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Bunker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shelter, usually underground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9791343"/>
                  </a:ext>
                </a:extLst>
              </a:tr>
              <a:tr h="417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Liberate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 free</a:t>
                      </a: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tr-TR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6127405"/>
                  </a:ext>
                </a:extLst>
              </a:tr>
              <a:tr h="41778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Raid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sudden attack</a:t>
                      </a:r>
                      <a:endParaRPr lang="tr-TR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5901355"/>
                  </a:ext>
                </a:extLst>
              </a:tr>
              <a:tr h="8549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Decree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official decision made by the ruler of a country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1020568"/>
                  </a:ext>
                </a:extLst>
              </a:tr>
              <a:tr h="8549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Confiscated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taken away as punishment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7266086"/>
                  </a:ext>
                </a:extLst>
              </a:tr>
              <a:tr h="9508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Deprivation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absence of something important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646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99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717E725-5C2F-4713-B5F8-7503038E8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br>
              <a:rPr lang="tr-T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POST VIEWING</a:t>
            </a:r>
            <a:r>
              <a:rPr lang="tr-TR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r>
              <a:rPr lang="en-US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b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5AA5B7-E3B0-4F37-B8C6-F1DAEC40C4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6851" y="466725"/>
            <a:ext cx="6334124" cy="5677964"/>
          </a:xfrm>
        </p:spPr>
        <p:txBody>
          <a:bodyPr anchor="ctr">
            <a:normAutofit fontScale="85000" lnSpcReduction="10000"/>
          </a:bodyPr>
          <a:lstStyle/>
          <a:p>
            <a:pPr marL="0" indent="0">
              <a:buNone/>
            </a:pPr>
            <a:b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tr-TR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What new insight did you gain from viewing this </a:t>
            </a:r>
            <a:endParaRPr lang="tr-T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</a:t>
            </a: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film?</a:t>
            </a:r>
            <a:b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tr-TR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Describe a moment in the film that you found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particularly heartbreaking.</a:t>
            </a:r>
            <a:b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 you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think of a moment of </a:t>
            </a:r>
            <a:r>
              <a:rPr lang="tr-TR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serendipity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film?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Explain.</a:t>
            </a:r>
            <a:b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b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tr-T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kind of fears did Shelley and Raya feel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throughout their childhood years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think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b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5- If you could ask one person in the film a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question,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 would you ask and what would that question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be?</a:t>
            </a:r>
          </a:p>
          <a:p>
            <a:pPr marL="0" indent="0">
              <a:buNone/>
            </a:pPr>
            <a:br>
              <a:rPr lang="tr-T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31198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718681-A12E-49D6-9925-DD7C68176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BD77573-9EF2-4C35-8285-A1CF6FBB0E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5511704" cy="6858000"/>
          </a:xfrm>
          <a:custGeom>
            <a:avLst/>
            <a:gdLst>
              <a:gd name="connsiteX0" fmla="*/ 5511704 w 5511704"/>
              <a:gd name="connsiteY0" fmla="*/ 0 h 6886576"/>
              <a:gd name="connsiteX1" fmla="*/ 1008599 w 5511704"/>
              <a:gd name="connsiteY1" fmla="*/ 0 h 6886576"/>
              <a:gd name="connsiteX2" fmla="*/ 1310975 w 5511704"/>
              <a:gd name="connsiteY2" fmla="*/ 110728 h 6886576"/>
              <a:gd name="connsiteX3" fmla="*/ 1267362 w 5511704"/>
              <a:gd name="connsiteY3" fmla="*/ 135731 h 6886576"/>
              <a:gd name="connsiteX4" fmla="*/ 1005692 w 5511704"/>
              <a:gd name="connsiteY4" fmla="*/ 71437 h 6886576"/>
              <a:gd name="connsiteX5" fmla="*/ 953358 w 5511704"/>
              <a:gd name="connsiteY5" fmla="*/ 89297 h 6886576"/>
              <a:gd name="connsiteX6" fmla="*/ 979525 w 5511704"/>
              <a:gd name="connsiteY6" fmla="*/ 164307 h 6886576"/>
              <a:gd name="connsiteX7" fmla="*/ 1092915 w 5511704"/>
              <a:gd name="connsiteY7" fmla="*/ 192882 h 6886576"/>
              <a:gd name="connsiteX8" fmla="*/ 1270270 w 5511704"/>
              <a:gd name="connsiteY8" fmla="*/ 375047 h 6886576"/>
              <a:gd name="connsiteX9" fmla="*/ 1002784 w 5511704"/>
              <a:gd name="connsiteY9" fmla="*/ 353615 h 6886576"/>
              <a:gd name="connsiteX10" fmla="*/ 956265 w 5511704"/>
              <a:gd name="connsiteY10" fmla="*/ 396479 h 6886576"/>
              <a:gd name="connsiteX11" fmla="*/ 938820 w 5511704"/>
              <a:gd name="connsiteY11" fmla="*/ 453629 h 6886576"/>
              <a:gd name="connsiteX12" fmla="*/ 860319 w 5511704"/>
              <a:gd name="connsiteY12" fmla="*/ 360759 h 6886576"/>
              <a:gd name="connsiteX13" fmla="*/ 793447 w 5511704"/>
              <a:gd name="connsiteY13" fmla="*/ 335757 h 6886576"/>
              <a:gd name="connsiteX14" fmla="*/ 773095 w 5511704"/>
              <a:gd name="connsiteY14" fmla="*/ 417910 h 6886576"/>
              <a:gd name="connsiteX15" fmla="*/ 834151 w 5511704"/>
              <a:gd name="connsiteY15" fmla="*/ 507206 h 6886576"/>
              <a:gd name="connsiteX16" fmla="*/ 996969 w 5511704"/>
              <a:gd name="connsiteY16" fmla="*/ 560785 h 6886576"/>
              <a:gd name="connsiteX17" fmla="*/ 822522 w 5511704"/>
              <a:gd name="connsiteY17" fmla="*/ 560785 h 6886576"/>
              <a:gd name="connsiteX18" fmla="*/ 621908 w 5511704"/>
              <a:gd name="connsiteY18" fmla="*/ 525066 h 6886576"/>
              <a:gd name="connsiteX19" fmla="*/ 409664 w 5511704"/>
              <a:gd name="connsiteY19" fmla="*/ 535781 h 6886576"/>
              <a:gd name="connsiteX20" fmla="*/ 209049 w 5511704"/>
              <a:gd name="connsiteY20" fmla="*/ 464344 h 6886576"/>
              <a:gd name="connsiteX21" fmla="*/ 5527 w 5511704"/>
              <a:gd name="connsiteY21" fmla="*/ 467916 h 6886576"/>
              <a:gd name="connsiteX22" fmla="*/ 906838 w 5511704"/>
              <a:gd name="connsiteY22" fmla="*/ 914400 h 6886576"/>
              <a:gd name="connsiteX23" fmla="*/ 863226 w 5511704"/>
              <a:gd name="connsiteY23" fmla="*/ 925116 h 6886576"/>
              <a:gd name="connsiteX24" fmla="*/ 805077 w 5511704"/>
              <a:gd name="connsiteY24" fmla="*/ 953691 h 6886576"/>
              <a:gd name="connsiteX25" fmla="*/ 848689 w 5511704"/>
              <a:gd name="connsiteY25" fmla="*/ 1010841 h 6886576"/>
              <a:gd name="connsiteX26" fmla="*/ 1084193 w 5511704"/>
              <a:gd name="connsiteY26" fmla="*/ 1117997 h 6886576"/>
              <a:gd name="connsiteX27" fmla="*/ 1142342 w 5511704"/>
              <a:gd name="connsiteY27" fmla="*/ 1225153 h 6886576"/>
              <a:gd name="connsiteX28" fmla="*/ 1069655 w 5511704"/>
              <a:gd name="connsiteY28" fmla="*/ 1214438 h 6886576"/>
              <a:gd name="connsiteX29" fmla="*/ 1005692 w 5511704"/>
              <a:gd name="connsiteY29" fmla="*/ 1235869 h 6886576"/>
              <a:gd name="connsiteX30" fmla="*/ 1031858 w 5511704"/>
              <a:gd name="connsiteY30" fmla="*/ 1371600 h 6886576"/>
              <a:gd name="connsiteX31" fmla="*/ 1366216 w 5511704"/>
              <a:gd name="connsiteY31" fmla="*/ 1546622 h 6886576"/>
              <a:gd name="connsiteX32" fmla="*/ 1395290 w 5511704"/>
              <a:gd name="connsiteY32" fmla="*/ 1603772 h 6886576"/>
              <a:gd name="connsiteX33" fmla="*/ 1354586 w 5511704"/>
              <a:gd name="connsiteY33" fmla="*/ 1643063 h 6886576"/>
              <a:gd name="connsiteX34" fmla="*/ 1247011 w 5511704"/>
              <a:gd name="connsiteY34" fmla="*/ 1664494 h 6886576"/>
              <a:gd name="connsiteX35" fmla="*/ 1398198 w 5511704"/>
              <a:gd name="connsiteY35" fmla="*/ 1857375 h 6886576"/>
              <a:gd name="connsiteX36" fmla="*/ 1453440 w 5511704"/>
              <a:gd name="connsiteY36" fmla="*/ 1910954 h 6886576"/>
              <a:gd name="connsiteX37" fmla="*/ 1549386 w 5511704"/>
              <a:gd name="connsiteY37" fmla="*/ 1993106 h 6886576"/>
              <a:gd name="connsiteX38" fmla="*/ 1549386 w 5511704"/>
              <a:gd name="connsiteY38" fmla="*/ 2021681 h 6886576"/>
              <a:gd name="connsiteX39" fmla="*/ 1421458 w 5511704"/>
              <a:gd name="connsiteY39" fmla="*/ 2110978 h 6886576"/>
              <a:gd name="connsiteX40" fmla="*/ 1188861 w 5511704"/>
              <a:gd name="connsiteY40" fmla="*/ 2085976 h 6886576"/>
              <a:gd name="connsiteX41" fmla="*/ 1531941 w 5511704"/>
              <a:gd name="connsiteY41" fmla="*/ 2218135 h 6886576"/>
              <a:gd name="connsiteX42" fmla="*/ 421293 w 5511704"/>
              <a:gd name="connsiteY42" fmla="*/ 1900238 h 6886576"/>
              <a:gd name="connsiteX43" fmla="*/ 491072 w 5511704"/>
              <a:gd name="connsiteY43" fmla="*/ 1982391 h 6886576"/>
              <a:gd name="connsiteX44" fmla="*/ 880671 w 5511704"/>
              <a:gd name="connsiteY44" fmla="*/ 2200276 h 6886576"/>
              <a:gd name="connsiteX45" fmla="*/ 991154 w 5511704"/>
              <a:gd name="connsiteY45" fmla="*/ 2336007 h 6886576"/>
              <a:gd name="connsiteX46" fmla="*/ 1107453 w 5511704"/>
              <a:gd name="connsiteY46" fmla="*/ 2411016 h 6886576"/>
              <a:gd name="connsiteX47" fmla="*/ 1270270 w 5511704"/>
              <a:gd name="connsiteY47" fmla="*/ 2411016 h 6886576"/>
              <a:gd name="connsiteX48" fmla="*/ 1386568 w 5511704"/>
              <a:gd name="connsiteY48" fmla="*/ 2528889 h 6886576"/>
              <a:gd name="connsiteX49" fmla="*/ 1267362 w 5511704"/>
              <a:gd name="connsiteY49" fmla="*/ 2553891 h 6886576"/>
              <a:gd name="connsiteX50" fmla="*/ 1127805 w 5511704"/>
              <a:gd name="connsiteY50" fmla="*/ 2536032 h 6886576"/>
              <a:gd name="connsiteX51" fmla="*/ 970802 w 5511704"/>
              <a:gd name="connsiteY51" fmla="*/ 2575322 h 6886576"/>
              <a:gd name="connsiteX52" fmla="*/ 825429 w 5511704"/>
              <a:gd name="connsiteY52" fmla="*/ 2543176 h 6886576"/>
              <a:gd name="connsiteX53" fmla="*/ 650982 w 5511704"/>
              <a:gd name="connsiteY53" fmla="*/ 2564607 h 6886576"/>
              <a:gd name="connsiteX54" fmla="*/ 595740 w 5511704"/>
              <a:gd name="connsiteY54" fmla="*/ 2703909 h 6886576"/>
              <a:gd name="connsiteX55" fmla="*/ 578296 w 5511704"/>
              <a:gd name="connsiteY55" fmla="*/ 2714626 h 6886576"/>
              <a:gd name="connsiteX56" fmla="*/ 255568 w 5511704"/>
              <a:gd name="connsiteY56" fmla="*/ 2936081 h 6886576"/>
              <a:gd name="connsiteX57" fmla="*/ 165437 w 5511704"/>
              <a:gd name="connsiteY57" fmla="*/ 2953941 h 6886576"/>
              <a:gd name="connsiteX58" fmla="*/ 697501 w 5511704"/>
              <a:gd name="connsiteY58" fmla="*/ 3343275 h 6886576"/>
              <a:gd name="connsiteX59" fmla="*/ 339884 w 5511704"/>
              <a:gd name="connsiteY59" fmla="*/ 3243263 h 6886576"/>
              <a:gd name="connsiteX60" fmla="*/ 290458 w 5511704"/>
              <a:gd name="connsiteY60" fmla="*/ 3407569 h 6886576"/>
              <a:gd name="connsiteX61" fmla="*/ 459090 w 5511704"/>
              <a:gd name="connsiteY61" fmla="*/ 3554016 h 6886576"/>
              <a:gd name="connsiteX62" fmla="*/ 520147 w 5511704"/>
              <a:gd name="connsiteY62" fmla="*/ 3843338 h 6886576"/>
              <a:gd name="connsiteX63" fmla="*/ 491072 w 5511704"/>
              <a:gd name="connsiteY63" fmla="*/ 4107657 h 6886576"/>
              <a:gd name="connsiteX64" fmla="*/ 418386 w 5511704"/>
              <a:gd name="connsiteY64" fmla="*/ 4189810 h 6886576"/>
              <a:gd name="connsiteX65" fmla="*/ 313718 w 5511704"/>
              <a:gd name="connsiteY65" fmla="*/ 4339829 h 6886576"/>
              <a:gd name="connsiteX66" fmla="*/ 249753 w 5511704"/>
              <a:gd name="connsiteY66" fmla="*/ 4432698 h 6886576"/>
              <a:gd name="connsiteX67" fmla="*/ 25879 w 5511704"/>
              <a:gd name="connsiteY67" fmla="*/ 4396979 h 6886576"/>
              <a:gd name="connsiteX68" fmla="*/ 325347 w 5511704"/>
              <a:gd name="connsiteY68" fmla="*/ 4632722 h 6886576"/>
              <a:gd name="connsiteX69" fmla="*/ 84029 w 5511704"/>
              <a:gd name="connsiteY69" fmla="*/ 4604147 h 6886576"/>
              <a:gd name="connsiteX70" fmla="*/ 5527 w 5511704"/>
              <a:gd name="connsiteY70" fmla="*/ 4622007 h 6886576"/>
              <a:gd name="connsiteX71" fmla="*/ 49139 w 5511704"/>
              <a:gd name="connsiteY71" fmla="*/ 4697016 h 6886576"/>
              <a:gd name="connsiteX72" fmla="*/ 226494 w 5511704"/>
              <a:gd name="connsiteY72" fmla="*/ 4825604 h 6886576"/>
              <a:gd name="connsiteX73" fmla="*/ 592833 w 5511704"/>
              <a:gd name="connsiteY73" fmla="*/ 5175647 h 6886576"/>
              <a:gd name="connsiteX74" fmla="*/ 238123 w 5511704"/>
              <a:gd name="connsiteY74" fmla="*/ 5014913 h 6886576"/>
              <a:gd name="connsiteX75" fmla="*/ 610278 w 5511704"/>
              <a:gd name="connsiteY75" fmla="*/ 5375673 h 6886576"/>
              <a:gd name="connsiteX76" fmla="*/ 691686 w 5511704"/>
              <a:gd name="connsiteY76" fmla="*/ 5497116 h 6886576"/>
              <a:gd name="connsiteX77" fmla="*/ 860319 w 5511704"/>
              <a:gd name="connsiteY77" fmla="*/ 5793582 h 6886576"/>
              <a:gd name="connsiteX78" fmla="*/ 851597 w 5511704"/>
              <a:gd name="connsiteY78" fmla="*/ 5825729 h 6886576"/>
              <a:gd name="connsiteX79" fmla="*/ 659704 w 5511704"/>
              <a:gd name="connsiteY79" fmla="*/ 5779295 h 6886576"/>
              <a:gd name="connsiteX80" fmla="*/ 909746 w 5511704"/>
              <a:gd name="connsiteY80" fmla="*/ 6029326 h 6886576"/>
              <a:gd name="connsiteX81" fmla="*/ 1168509 w 5511704"/>
              <a:gd name="connsiteY81" fmla="*/ 6222207 h 6886576"/>
              <a:gd name="connsiteX82" fmla="*/ 985339 w 5511704"/>
              <a:gd name="connsiteY82" fmla="*/ 6193632 h 6886576"/>
              <a:gd name="connsiteX83" fmla="*/ 732391 w 5511704"/>
              <a:gd name="connsiteY83" fmla="*/ 6082904 h 6886576"/>
              <a:gd name="connsiteX84" fmla="*/ 645167 w 5511704"/>
              <a:gd name="connsiteY84" fmla="*/ 6125766 h 6886576"/>
              <a:gd name="connsiteX85" fmla="*/ 883579 w 5511704"/>
              <a:gd name="connsiteY85" fmla="*/ 6307932 h 6886576"/>
              <a:gd name="connsiteX86" fmla="*/ 1020229 w 5511704"/>
              <a:gd name="connsiteY86" fmla="*/ 6393657 h 6886576"/>
              <a:gd name="connsiteX87" fmla="*/ 1075471 w 5511704"/>
              <a:gd name="connsiteY87" fmla="*/ 6457950 h 6886576"/>
              <a:gd name="connsiteX88" fmla="*/ 1232473 w 5511704"/>
              <a:gd name="connsiteY88" fmla="*/ 6686551 h 6886576"/>
              <a:gd name="connsiteX89" fmla="*/ 1592997 w 5511704"/>
              <a:gd name="connsiteY89" fmla="*/ 6886576 h 6886576"/>
              <a:gd name="connsiteX90" fmla="*/ 5511704 w 5511704"/>
              <a:gd name="connsiteY90" fmla="*/ 6886576 h 688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</a:cxnLst>
            <a:rect l="l" t="t" r="r" b="b"/>
            <a:pathLst>
              <a:path w="5511704" h="6886576">
                <a:moveTo>
                  <a:pt x="5511704" y="0"/>
                </a:moveTo>
                <a:lnTo>
                  <a:pt x="1008599" y="0"/>
                </a:lnTo>
                <a:cubicBezTo>
                  <a:pt x="1110360" y="35719"/>
                  <a:pt x="1209214" y="78581"/>
                  <a:pt x="1310975" y="110728"/>
                </a:cubicBezTo>
                <a:cubicBezTo>
                  <a:pt x="1296437" y="146447"/>
                  <a:pt x="1281900" y="139303"/>
                  <a:pt x="1267362" y="135731"/>
                </a:cubicBezTo>
                <a:cubicBezTo>
                  <a:pt x="1180139" y="121445"/>
                  <a:pt x="1090008" y="110728"/>
                  <a:pt x="1005692" y="71437"/>
                </a:cubicBezTo>
                <a:cubicBezTo>
                  <a:pt x="985339" y="64294"/>
                  <a:pt x="962080" y="64294"/>
                  <a:pt x="953358" y="89297"/>
                </a:cubicBezTo>
                <a:cubicBezTo>
                  <a:pt x="938820" y="125016"/>
                  <a:pt x="959172" y="146447"/>
                  <a:pt x="979525" y="164307"/>
                </a:cubicBezTo>
                <a:cubicBezTo>
                  <a:pt x="1014414" y="196453"/>
                  <a:pt x="1055118" y="189310"/>
                  <a:pt x="1092915" y="192882"/>
                </a:cubicBezTo>
                <a:cubicBezTo>
                  <a:pt x="1197583" y="210741"/>
                  <a:pt x="1247011" y="260747"/>
                  <a:pt x="1270270" y="375047"/>
                </a:cubicBezTo>
                <a:cubicBezTo>
                  <a:pt x="1180139" y="328613"/>
                  <a:pt x="1090008" y="385763"/>
                  <a:pt x="1002784" y="353615"/>
                </a:cubicBezTo>
                <a:cubicBezTo>
                  <a:pt x="979525" y="346472"/>
                  <a:pt x="944635" y="357188"/>
                  <a:pt x="956265" y="396479"/>
                </a:cubicBezTo>
                <a:cubicBezTo>
                  <a:pt x="967894" y="432198"/>
                  <a:pt x="1005692" y="460772"/>
                  <a:pt x="938820" y="453629"/>
                </a:cubicBezTo>
                <a:cubicBezTo>
                  <a:pt x="889393" y="450056"/>
                  <a:pt x="874856" y="407194"/>
                  <a:pt x="860319" y="360759"/>
                </a:cubicBezTo>
                <a:cubicBezTo>
                  <a:pt x="848689" y="335757"/>
                  <a:pt x="816707" y="321469"/>
                  <a:pt x="793447" y="335757"/>
                </a:cubicBezTo>
                <a:cubicBezTo>
                  <a:pt x="764373" y="350044"/>
                  <a:pt x="773095" y="389335"/>
                  <a:pt x="773095" y="417910"/>
                </a:cubicBezTo>
                <a:cubicBezTo>
                  <a:pt x="770187" y="471488"/>
                  <a:pt x="793447" y="496491"/>
                  <a:pt x="834151" y="507206"/>
                </a:cubicBezTo>
                <a:cubicBezTo>
                  <a:pt x="883579" y="521494"/>
                  <a:pt x="933005" y="539354"/>
                  <a:pt x="996969" y="560785"/>
                </a:cubicBezTo>
                <a:cubicBezTo>
                  <a:pt x="927190" y="596503"/>
                  <a:pt x="874856" y="589360"/>
                  <a:pt x="822522" y="560785"/>
                </a:cubicBezTo>
                <a:cubicBezTo>
                  <a:pt x="758558" y="528637"/>
                  <a:pt x="674242" y="485775"/>
                  <a:pt x="621908" y="525066"/>
                </a:cubicBezTo>
                <a:cubicBezTo>
                  <a:pt x="543407" y="582216"/>
                  <a:pt x="479443" y="546497"/>
                  <a:pt x="409664" y="535781"/>
                </a:cubicBezTo>
                <a:cubicBezTo>
                  <a:pt x="264290" y="514350"/>
                  <a:pt x="354422" y="482204"/>
                  <a:pt x="209049" y="464344"/>
                </a:cubicBezTo>
                <a:cubicBezTo>
                  <a:pt x="150900" y="457200"/>
                  <a:pt x="89843" y="428625"/>
                  <a:pt x="5527" y="467916"/>
                </a:cubicBezTo>
                <a:cubicBezTo>
                  <a:pt x="386404" y="675085"/>
                  <a:pt x="566666" y="660797"/>
                  <a:pt x="906838" y="914400"/>
                </a:cubicBezTo>
                <a:cubicBezTo>
                  <a:pt x="892301" y="939404"/>
                  <a:pt x="877764" y="928688"/>
                  <a:pt x="863226" y="925116"/>
                </a:cubicBezTo>
                <a:cubicBezTo>
                  <a:pt x="839967" y="921544"/>
                  <a:pt x="810892" y="907256"/>
                  <a:pt x="805077" y="953691"/>
                </a:cubicBezTo>
                <a:cubicBezTo>
                  <a:pt x="802169" y="989410"/>
                  <a:pt x="819615" y="1007269"/>
                  <a:pt x="848689" y="1010841"/>
                </a:cubicBezTo>
                <a:cubicBezTo>
                  <a:pt x="933005" y="1025129"/>
                  <a:pt x="1008599" y="1075135"/>
                  <a:pt x="1084193" y="1117997"/>
                </a:cubicBezTo>
                <a:cubicBezTo>
                  <a:pt x="1119082" y="1135857"/>
                  <a:pt x="1156879" y="1160860"/>
                  <a:pt x="1142342" y="1225153"/>
                </a:cubicBezTo>
                <a:cubicBezTo>
                  <a:pt x="1113268" y="1243013"/>
                  <a:pt x="1092915" y="1218009"/>
                  <a:pt x="1069655" y="1214438"/>
                </a:cubicBezTo>
                <a:cubicBezTo>
                  <a:pt x="1046396" y="1210866"/>
                  <a:pt x="991154" y="1225153"/>
                  <a:pt x="1005692" y="1235869"/>
                </a:cubicBezTo>
                <a:cubicBezTo>
                  <a:pt x="1072563" y="1275159"/>
                  <a:pt x="950450" y="1371600"/>
                  <a:pt x="1031858" y="1371600"/>
                </a:cubicBezTo>
                <a:cubicBezTo>
                  <a:pt x="1165601" y="1371600"/>
                  <a:pt x="1238288" y="1543050"/>
                  <a:pt x="1366216" y="1546622"/>
                </a:cubicBezTo>
                <a:cubicBezTo>
                  <a:pt x="1386568" y="1546622"/>
                  <a:pt x="1395290" y="1578770"/>
                  <a:pt x="1395290" y="1603772"/>
                </a:cubicBezTo>
                <a:cubicBezTo>
                  <a:pt x="1395290" y="1635920"/>
                  <a:pt x="1374939" y="1639491"/>
                  <a:pt x="1354586" y="1643063"/>
                </a:cubicBezTo>
                <a:cubicBezTo>
                  <a:pt x="1322604" y="1646635"/>
                  <a:pt x="1287715" y="1603772"/>
                  <a:pt x="1247011" y="1664494"/>
                </a:cubicBezTo>
                <a:cubicBezTo>
                  <a:pt x="1322604" y="1700213"/>
                  <a:pt x="1401105" y="1735932"/>
                  <a:pt x="1398198" y="1857375"/>
                </a:cubicBezTo>
                <a:cubicBezTo>
                  <a:pt x="1398198" y="1889523"/>
                  <a:pt x="1430180" y="1903810"/>
                  <a:pt x="1453440" y="1910954"/>
                </a:cubicBezTo>
                <a:cubicBezTo>
                  <a:pt x="1494144" y="1925241"/>
                  <a:pt x="1526126" y="1946673"/>
                  <a:pt x="1549386" y="1993106"/>
                </a:cubicBezTo>
                <a:cubicBezTo>
                  <a:pt x="1549386" y="2003822"/>
                  <a:pt x="1549386" y="2010966"/>
                  <a:pt x="1549386" y="2021681"/>
                </a:cubicBezTo>
                <a:cubicBezTo>
                  <a:pt x="1543571" y="2132410"/>
                  <a:pt x="1485422" y="2128838"/>
                  <a:pt x="1421458" y="2110978"/>
                </a:cubicBezTo>
                <a:cubicBezTo>
                  <a:pt x="1345864" y="2089547"/>
                  <a:pt x="1270270" y="2046685"/>
                  <a:pt x="1188861" y="2085976"/>
                </a:cubicBezTo>
                <a:cubicBezTo>
                  <a:pt x="1302252" y="2139554"/>
                  <a:pt x="1427272" y="2143126"/>
                  <a:pt x="1531941" y="2218135"/>
                </a:cubicBezTo>
                <a:cubicBezTo>
                  <a:pt x="1142342" y="2232422"/>
                  <a:pt x="799262" y="1993106"/>
                  <a:pt x="421293" y="1900238"/>
                </a:cubicBezTo>
                <a:cubicBezTo>
                  <a:pt x="432923" y="1960960"/>
                  <a:pt x="464905" y="1975247"/>
                  <a:pt x="491072" y="1982391"/>
                </a:cubicBezTo>
                <a:cubicBezTo>
                  <a:pt x="630630" y="2028825"/>
                  <a:pt x="752743" y="2121695"/>
                  <a:pt x="880671" y="2200276"/>
                </a:cubicBezTo>
                <a:cubicBezTo>
                  <a:pt x="933005" y="2232422"/>
                  <a:pt x="970802" y="2268142"/>
                  <a:pt x="991154" y="2336007"/>
                </a:cubicBezTo>
                <a:cubicBezTo>
                  <a:pt x="1008599" y="2400300"/>
                  <a:pt x="1043489" y="2428875"/>
                  <a:pt x="1107453" y="2411016"/>
                </a:cubicBezTo>
                <a:cubicBezTo>
                  <a:pt x="1159787" y="2396729"/>
                  <a:pt x="1215029" y="2403873"/>
                  <a:pt x="1270270" y="2411016"/>
                </a:cubicBezTo>
                <a:cubicBezTo>
                  <a:pt x="1331326" y="2418160"/>
                  <a:pt x="1401105" y="2489597"/>
                  <a:pt x="1386568" y="2528889"/>
                </a:cubicBezTo>
                <a:cubicBezTo>
                  <a:pt x="1357494" y="2593182"/>
                  <a:pt x="1308067" y="2561035"/>
                  <a:pt x="1267362" y="2553891"/>
                </a:cubicBezTo>
                <a:cubicBezTo>
                  <a:pt x="1217936" y="2546748"/>
                  <a:pt x="1127805" y="2528889"/>
                  <a:pt x="1127805" y="2536032"/>
                </a:cubicBezTo>
                <a:cubicBezTo>
                  <a:pt x="1095822" y="2696766"/>
                  <a:pt x="1023136" y="2575322"/>
                  <a:pt x="970802" y="2575322"/>
                </a:cubicBezTo>
                <a:cubicBezTo>
                  <a:pt x="921375" y="2575322"/>
                  <a:pt x="871949" y="2557463"/>
                  <a:pt x="825429" y="2543176"/>
                </a:cubicBezTo>
                <a:cubicBezTo>
                  <a:pt x="764373" y="2525316"/>
                  <a:pt x="709132" y="2557463"/>
                  <a:pt x="650982" y="2564607"/>
                </a:cubicBezTo>
                <a:cubicBezTo>
                  <a:pt x="598648" y="2571751"/>
                  <a:pt x="627722" y="2664620"/>
                  <a:pt x="595740" y="2703909"/>
                </a:cubicBezTo>
                <a:cubicBezTo>
                  <a:pt x="589926" y="2714626"/>
                  <a:pt x="584111" y="2714626"/>
                  <a:pt x="578296" y="2714626"/>
                </a:cubicBezTo>
                <a:cubicBezTo>
                  <a:pt x="560851" y="2993232"/>
                  <a:pt x="255568" y="2925366"/>
                  <a:pt x="255568" y="2936081"/>
                </a:cubicBezTo>
                <a:cubicBezTo>
                  <a:pt x="229401" y="2953941"/>
                  <a:pt x="197419" y="2911079"/>
                  <a:pt x="165437" y="2953941"/>
                </a:cubicBezTo>
                <a:cubicBezTo>
                  <a:pt x="302087" y="3150394"/>
                  <a:pt x="511425" y="3196828"/>
                  <a:pt x="697501" y="3343275"/>
                </a:cubicBezTo>
                <a:cubicBezTo>
                  <a:pt x="543407" y="3393282"/>
                  <a:pt x="453275" y="3221832"/>
                  <a:pt x="339884" y="3243263"/>
                </a:cubicBezTo>
                <a:cubicBezTo>
                  <a:pt x="284643" y="3296842"/>
                  <a:pt x="450368" y="3382566"/>
                  <a:pt x="290458" y="3407569"/>
                </a:cubicBezTo>
                <a:cubicBezTo>
                  <a:pt x="360236" y="3454004"/>
                  <a:pt x="409664" y="3500439"/>
                  <a:pt x="459090" y="3554016"/>
                </a:cubicBezTo>
                <a:cubicBezTo>
                  <a:pt x="543407" y="3650457"/>
                  <a:pt x="560851" y="3714751"/>
                  <a:pt x="520147" y="3843338"/>
                </a:cubicBezTo>
                <a:cubicBezTo>
                  <a:pt x="493979" y="3929063"/>
                  <a:pt x="456183" y="4007645"/>
                  <a:pt x="491072" y="4107657"/>
                </a:cubicBezTo>
                <a:cubicBezTo>
                  <a:pt x="514332" y="4175522"/>
                  <a:pt x="505609" y="4221957"/>
                  <a:pt x="418386" y="4189810"/>
                </a:cubicBezTo>
                <a:cubicBezTo>
                  <a:pt x="325347" y="4157663"/>
                  <a:pt x="290458" y="4218386"/>
                  <a:pt x="313718" y="4339829"/>
                </a:cubicBezTo>
                <a:cubicBezTo>
                  <a:pt x="328254" y="4418410"/>
                  <a:pt x="313718" y="4443413"/>
                  <a:pt x="249753" y="4432698"/>
                </a:cubicBezTo>
                <a:cubicBezTo>
                  <a:pt x="179975" y="4421982"/>
                  <a:pt x="113103" y="4371976"/>
                  <a:pt x="25879" y="4396979"/>
                </a:cubicBezTo>
                <a:cubicBezTo>
                  <a:pt x="95658" y="4539854"/>
                  <a:pt x="243939" y="4496991"/>
                  <a:pt x="325347" y="4632722"/>
                </a:cubicBezTo>
                <a:cubicBezTo>
                  <a:pt x="229401" y="4632722"/>
                  <a:pt x="153807" y="4632722"/>
                  <a:pt x="84029" y="4604147"/>
                </a:cubicBezTo>
                <a:cubicBezTo>
                  <a:pt x="54954" y="4593433"/>
                  <a:pt x="22972" y="4579145"/>
                  <a:pt x="5527" y="4622007"/>
                </a:cubicBezTo>
                <a:cubicBezTo>
                  <a:pt x="-14826" y="4672014"/>
                  <a:pt x="25879" y="4689872"/>
                  <a:pt x="49139" y="4697016"/>
                </a:cubicBezTo>
                <a:cubicBezTo>
                  <a:pt x="116011" y="4722019"/>
                  <a:pt x="168344" y="4779170"/>
                  <a:pt x="226494" y="4825604"/>
                </a:cubicBezTo>
                <a:cubicBezTo>
                  <a:pt x="351514" y="4925616"/>
                  <a:pt x="488165" y="5011341"/>
                  <a:pt x="592833" y="5175647"/>
                </a:cubicBezTo>
                <a:cubicBezTo>
                  <a:pt x="461997" y="5132785"/>
                  <a:pt x="363144" y="5032772"/>
                  <a:pt x="238123" y="5014913"/>
                </a:cubicBezTo>
                <a:cubicBezTo>
                  <a:pt x="345700" y="5164932"/>
                  <a:pt x="482350" y="5264944"/>
                  <a:pt x="610278" y="5375673"/>
                </a:cubicBezTo>
                <a:cubicBezTo>
                  <a:pt x="648075" y="5407819"/>
                  <a:pt x="685872" y="5429250"/>
                  <a:pt x="691686" y="5497116"/>
                </a:cubicBezTo>
                <a:cubicBezTo>
                  <a:pt x="709132" y="5629276"/>
                  <a:pt x="755650" y="5736432"/>
                  <a:pt x="860319" y="5793582"/>
                </a:cubicBezTo>
                <a:cubicBezTo>
                  <a:pt x="860319" y="5793582"/>
                  <a:pt x="854504" y="5815013"/>
                  <a:pt x="851597" y="5825729"/>
                </a:cubicBezTo>
                <a:cubicBezTo>
                  <a:pt x="787632" y="5829301"/>
                  <a:pt x="738206" y="5750720"/>
                  <a:pt x="659704" y="5779295"/>
                </a:cubicBezTo>
                <a:cubicBezTo>
                  <a:pt x="738206" y="5886451"/>
                  <a:pt x="802169" y="5979319"/>
                  <a:pt x="909746" y="6029326"/>
                </a:cubicBezTo>
                <a:cubicBezTo>
                  <a:pt x="996969" y="6068616"/>
                  <a:pt x="1104545" y="6093620"/>
                  <a:pt x="1168509" y="6222207"/>
                </a:cubicBezTo>
                <a:cubicBezTo>
                  <a:pt x="1095822" y="6247210"/>
                  <a:pt x="1040581" y="6215063"/>
                  <a:pt x="985339" y="6193632"/>
                </a:cubicBezTo>
                <a:cubicBezTo>
                  <a:pt x="901023" y="6157913"/>
                  <a:pt x="816707" y="6118623"/>
                  <a:pt x="732391" y="6082904"/>
                </a:cubicBezTo>
                <a:cubicBezTo>
                  <a:pt x="700408" y="6068616"/>
                  <a:pt x="665519" y="6061472"/>
                  <a:pt x="645167" y="6125766"/>
                </a:cubicBezTo>
                <a:cubicBezTo>
                  <a:pt x="752743" y="6140053"/>
                  <a:pt x="816707" y="6225779"/>
                  <a:pt x="883579" y="6307932"/>
                </a:cubicBezTo>
                <a:cubicBezTo>
                  <a:pt x="921375" y="6354366"/>
                  <a:pt x="953358" y="6415088"/>
                  <a:pt x="1020229" y="6393657"/>
                </a:cubicBezTo>
                <a:cubicBezTo>
                  <a:pt x="1055118" y="6382942"/>
                  <a:pt x="1078378" y="6415088"/>
                  <a:pt x="1075471" y="6457950"/>
                </a:cubicBezTo>
                <a:cubicBezTo>
                  <a:pt x="1060933" y="6607970"/>
                  <a:pt x="1145250" y="6657976"/>
                  <a:pt x="1232473" y="6686551"/>
                </a:cubicBezTo>
                <a:cubicBezTo>
                  <a:pt x="1360401" y="6729413"/>
                  <a:pt x="1473792" y="6815138"/>
                  <a:pt x="1592997" y="6886576"/>
                </a:cubicBezTo>
                <a:lnTo>
                  <a:pt x="5511704" y="6886576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241F7C8-8251-4C7C-BAAF-9CA810178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3312"/>
            <a:ext cx="4038600" cy="5431376"/>
          </a:xfrm>
        </p:spPr>
        <p:txBody>
          <a:bodyPr>
            <a:normAutofit/>
          </a:bodyPr>
          <a:lstStyle/>
          <a:p>
            <a:r>
              <a:rPr lang="tr-TR" sz="4000" b="1" dirty="0" err="1">
                <a:latin typeface="+mn-lt"/>
              </a:rPr>
              <a:t>Create</a:t>
            </a:r>
            <a:r>
              <a:rPr lang="tr-TR" sz="4000" b="1" dirty="0">
                <a:latin typeface="+mn-lt"/>
              </a:rPr>
              <a:t> a </a:t>
            </a:r>
            <a:r>
              <a:rPr lang="tr-TR" sz="4000" b="1" dirty="0" err="1">
                <a:latin typeface="+mn-lt"/>
              </a:rPr>
              <a:t>primary</a:t>
            </a:r>
            <a:r>
              <a:rPr lang="tr-TR" sz="4000" b="1" dirty="0">
                <a:latin typeface="+mn-lt"/>
              </a:rPr>
              <a:t> </a:t>
            </a:r>
            <a:r>
              <a:rPr lang="tr-TR" sz="4000" b="1" dirty="0" err="1">
                <a:latin typeface="+mn-lt"/>
              </a:rPr>
              <a:t>source</a:t>
            </a:r>
            <a:r>
              <a:rPr lang="tr-TR" sz="4000" b="1" dirty="0">
                <a:latin typeface="+mn-lt"/>
              </a:rPr>
              <a:t> of </a:t>
            </a:r>
            <a:r>
              <a:rPr lang="tr-TR" sz="4000" b="1" dirty="0" err="1">
                <a:latin typeface="+mn-lt"/>
              </a:rPr>
              <a:t>history</a:t>
            </a:r>
            <a:endParaRPr lang="en-US" sz="4000" b="1" dirty="0">
              <a:latin typeface="+mn-lt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C76EBCE-0718-48FA-BD1F-F87E03FCC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13313"/>
            <a:ext cx="5257801" cy="543137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Today, due to Covid-19, the world is experiencing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variety of fears like fear of losing loved ones,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fear of the unknown, fear of separation or fear of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loneliness.</a:t>
            </a:r>
            <a:endParaRPr lang="tr-TR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Our lives have changed drastically and, this too, </a:t>
            </a:r>
            <a:endParaRPr lang="tr-TR" sz="20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Times New Roman" panose="02020603050405020304" pitchFamily="18" charset="0"/>
              </a:rPr>
              <a:t>will become history.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tr-TR" sz="2000" dirty="0"/>
              <a:t>In what ways can YOU document </a:t>
            </a:r>
            <a:r>
              <a:rPr lang="en-US" sz="2000" dirty="0"/>
              <a:t>your life as a </a:t>
            </a:r>
          </a:p>
          <a:p>
            <a:pPr marL="0" indent="0">
              <a:buNone/>
            </a:pPr>
            <a:r>
              <a:rPr lang="en-US" sz="2000" dirty="0"/>
              <a:t>student during </a:t>
            </a:r>
            <a:r>
              <a:rPr lang="tr-TR" sz="2000" dirty="0"/>
              <a:t>the Covid-19</a:t>
            </a:r>
            <a:r>
              <a:rPr lang="en-US" sz="2000" dirty="0"/>
              <a:t> </a:t>
            </a:r>
            <a:r>
              <a:rPr lang="tr-TR" sz="2000" dirty="0"/>
              <a:t>pandemic for </a:t>
            </a:r>
            <a:endParaRPr lang="en-US" sz="2000" dirty="0"/>
          </a:p>
          <a:p>
            <a:pPr marL="0" indent="0">
              <a:buNone/>
            </a:pPr>
            <a:r>
              <a:rPr lang="tr-TR" sz="2000" dirty="0"/>
              <a:t>future generations </a:t>
            </a:r>
            <a:r>
              <a:rPr lang="tr-TR" sz="2000" dirty="0" err="1"/>
              <a:t>and</a:t>
            </a:r>
            <a:r>
              <a:rPr lang="tr-TR" sz="2000" dirty="0"/>
              <a:t> </a:t>
            </a:r>
            <a:r>
              <a:rPr lang="tr-TR" sz="2000" dirty="0" err="1"/>
              <a:t>historians</a:t>
            </a:r>
            <a:r>
              <a:rPr lang="tr-TR" sz="2000" dirty="0"/>
              <a:t>?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9874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755</Words>
  <Application>Microsoft Macintosh PowerPoint</Application>
  <PresentationFormat>Widescreen</PresentationFormat>
  <Paragraphs>129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YouTube Noto</vt:lpstr>
      <vt:lpstr>Office Teması</vt:lpstr>
      <vt:lpstr>PowerPoint Presentation</vt:lpstr>
      <vt:lpstr>  Warm-up  In Breakout rooms, discuss the following questions with your partner. Take notes.   </vt:lpstr>
      <vt:lpstr>You will now watch a video about two Holocaust survivors telling their life stories. </vt:lpstr>
      <vt:lpstr>A Centropa film: ‘Return to Rivne’  https://youtu.be/BOrd3wuJ4aY</vt:lpstr>
      <vt:lpstr>Share your answers to the given questions. </vt:lpstr>
      <vt:lpstr>Challenge yourself! In what context were these words used in the film? </vt:lpstr>
      <vt:lpstr>PowerPoint Presentation</vt:lpstr>
      <vt:lpstr> POST VIEWING:  </vt:lpstr>
      <vt:lpstr>Create a primary source of history</vt:lpstr>
      <vt:lpstr>Assignment: Create a source of history for future generations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Engin Arık</dc:creator>
  <cp:lastModifiedBy>Lauren Granite</cp:lastModifiedBy>
  <cp:revision>52</cp:revision>
  <dcterms:created xsi:type="dcterms:W3CDTF">2021-01-24T17:20:15Z</dcterms:created>
  <dcterms:modified xsi:type="dcterms:W3CDTF">2021-02-25T14:29:20Z</dcterms:modified>
</cp:coreProperties>
</file>