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notesMasterIdLst>
    <p:notesMasterId r:id="rId12"/>
  </p:notesMasterIdLst>
  <p:sldIdLst>
    <p:sldId id="256" r:id="rId2"/>
    <p:sldId id="265" r:id="rId3"/>
    <p:sldId id="262" r:id="rId4"/>
    <p:sldId id="257" r:id="rId5"/>
    <p:sldId id="258" r:id="rId6"/>
    <p:sldId id="259" r:id="rId7"/>
    <p:sldId id="263" r:id="rId8"/>
    <p:sldId id="261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5" autoAdjust="0"/>
    <p:restoredTop sz="93233" autoAdjust="0"/>
  </p:normalViewPr>
  <p:slideViewPr>
    <p:cSldViewPr snapToGrid="0">
      <p:cViewPr varScale="1">
        <p:scale>
          <a:sx n="57" d="100"/>
          <a:sy n="57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2EEAE-2782-44F4-A7ED-685FE225965A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7EA18-EB7A-4BBB-BFFF-2D1E9811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0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EA18-EB7A-4BBB-BFFF-2D1E9811FC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4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EA18-EB7A-4BBB-BFFF-2D1E9811FC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1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4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7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77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3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686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83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77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7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6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4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2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8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2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0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14922" cy="1633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Baltimore's Trash Wheel:  Addressing the Community Problem of Trash in our Waterways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/>
              <a:t>Allison </a:t>
            </a:r>
            <a:r>
              <a:rPr lang="en-US" sz="2700" dirty="0" err="1"/>
              <a:t>Kortte</a:t>
            </a:r>
            <a:r>
              <a:rPr lang="en-US" sz="2700" dirty="0"/>
              <a:t>, Amy Hubbard, and Olivia </a:t>
            </a:r>
            <a:r>
              <a:rPr lang="en-US" sz="2700" dirty="0" err="1"/>
              <a:t>Restelli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 descr="mrtrash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18">
            <a:off x="3246235" y="2369223"/>
            <a:ext cx="5033357" cy="48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38" y="5404762"/>
            <a:ext cx="2621507" cy="1373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" y="2395881"/>
            <a:ext cx="3076197" cy="2527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54" y="2955383"/>
            <a:ext cx="3700844" cy="29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393700"/>
            <a:ext cx="8596668" cy="1397000"/>
          </a:xfrm>
        </p:spPr>
        <p:txBody>
          <a:bodyPr>
            <a:normAutofit/>
          </a:bodyPr>
          <a:lstStyle/>
          <a:p>
            <a:r>
              <a:rPr lang="en-US" sz="4000" dirty="0"/>
              <a:t>Take Home Points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7334" y="1449389"/>
            <a:ext cx="8596668" cy="4849811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Working together, anything is possible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Anyone can make </a:t>
            </a:r>
            <a:r>
              <a:rPr lang="en-US" sz="3200"/>
              <a:t>a difference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Every little bit counts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If we do not take care of each other and our environment, we may not survive and we definitely will not thrive.  </a:t>
            </a:r>
          </a:p>
          <a:p>
            <a:endParaRPr lang="en-US" sz="3200" dirty="0"/>
          </a:p>
          <a:p>
            <a:r>
              <a:rPr lang="en-US" sz="3200" dirty="0"/>
              <a:t>We are responsible for the health and well-being of each other, animals, and the environment.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583419"/>
            <a:ext cx="4121150" cy="24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4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7606" y="1575373"/>
            <a:ext cx="9502986" cy="43133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Identify the problems created by littering and trash in our waterways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Describe one innovative solution to manage the trash in our waterways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Identify ways that the community can engage in management of trash</a:t>
            </a:r>
          </a:p>
        </p:txBody>
      </p:sp>
    </p:spTree>
    <p:extLst>
      <p:ext uri="{BB962C8B-B14F-4D97-AF65-F5344CB8AC3E}">
        <p14:creationId xmlns:p14="http://schemas.microsoft.com/office/powerpoint/2010/main" val="272232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POLLUTION IN THE HARBOR BAD?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297" y="3508163"/>
            <a:ext cx="205740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7" y="4182956"/>
            <a:ext cx="3449376" cy="2656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231" y="1270000"/>
            <a:ext cx="2563653" cy="2034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03" y="1313761"/>
            <a:ext cx="4096732" cy="21944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62" y="1409069"/>
            <a:ext cx="4533090" cy="4560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082" y="3713482"/>
            <a:ext cx="2543175" cy="1800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324" y="5087727"/>
            <a:ext cx="2943225" cy="1552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5914" y="4242821"/>
            <a:ext cx="297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Trash injures land, water, and shore animals.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61212" y="2155857"/>
            <a:ext cx="297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“chocolate water” is downstream pollution to the Chesapeake Bay and beyond.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27" y="2352530"/>
            <a:ext cx="4035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of the pollution, the water is full of chemicals and toxins that are harmful to fish, waterfowl, shore animals, and humans.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16382" y="1802235"/>
            <a:ext cx="1985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Residents and tourists will not want to swim in these polluted waterways.</a:t>
            </a:r>
          </a:p>
        </p:txBody>
      </p:sp>
      <p:sp>
        <p:nvSpPr>
          <p:cNvPr id="7" name="Down Arrow 6"/>
          <p:cNvSpPr/>
          <p:nvPr/>
        </p:nvSpPr>
        <p:spPr>
          <a:xfrm>
            <a:off x="9764240" y="3116414"/>
            <a:ext cx="294523" cy="10310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07086" y="6342669"/>
            <a:ext cx="4253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https://blog.epa.gov/blog/tag/trash/</a:t>
            </a:r>
          </a:p>
        </p:txBody>
      </p:sp>
    </p:spTree>
    <p:extLst>
      <p:ext uri="{BB962C8B-B14F-4D97-AF65-F5344CB8AC3E}">
        <p14:creationId xmlns:p14="http://schemas.microsoft.com/office/powerpoint/2010/main" val="177103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53" y="0"/>
            <a:ext cx="9905998" cy="1478570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TRASH WHEEL?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825" y="1399102"/>
            <a:ext cx="3682620" cy="3152634"/>
          </a:xfrm>
        </p:spPr>
        <p:txBody>
          <a:bodyPr>
            <a:noAutofit/>
          </a:bodyPr>
          <a:lstStyle/>
          <a:p>
            <a:r>
              <a:rPr lang="en-US" sz="2400" dirty="0"/>
              <a:t>The Trash Wheel is an efficient system used to decrease the amount of trash floating in the Harbor and eventually, the Chesapeake Bay.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main source of the trash in our waterways is the Jones Falls, a river that runs through Baltimore. </a:t>
            </a:r>
          </a:p>
        </p:txBody>
      </p:sp>
      <p:pic>
        <p:nvPicPr>
          <p:cNvPr id="2050" name="Picture 2" descr="jonesfallswatershe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1" y="1204497"/>
            <a:ext cx="3698093" cy="46332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altimorewaterfront.com/wp-content/uploads/2015/06/water-wheel-120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047">
            <a:off x="8241703" y="2534891"/>
            <a:ext cx="3734374" cy="38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036065" y="2438401"/>
            <a:ext cx="2678439" cy="211333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21505" y="3376142"/>
            <a:ext cx="1283950" cy="9377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75814" y="6545079"/>
            <a:ext cx="339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Baltimorewaterfront.com</a:t>
            </a:r>
          </a:p>
        </p:txBody>
      </p:sp>
    </p:spTree>
    <p:extLst>
      <p:ext uri="{BB962C8B-B14F-4D97-AF65-F5344CB8AC3E}">
        <p14:creationId xmlns:p14="http://schemas.microsoft.com/office/powerpoint/2010/main" val="351185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9538"/>
            <a:ext cx="9886950" cy="60975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            HOW IT WORKS</a:t>
            </a:r>
            <a:r>
              <a:rPr lang="en-US" dirty="0"/>
              <a:t>				</a:t>
            </a:r>
            <a:br>
              <a:rPr lang="en-US" dirty="0"/>
            </a:br>
            <a:r>
              <a:rPr lang="en-US" dirty="0"/>
              <a:t>								</a:t>
            </a:r>
            <a:r>
              <a:rPr lang="en-US" sz="2000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1930931"/>
            <a:ext cx="11165308" cy="46615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1045029" y="1703424"/>
            <a:ext cx="7010" cy="849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70651" y="3964128"/>
            <a:ext cx="5088566" cy="132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43475" y="1924005"/>
            <a:ext cx="454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wheel located on the left and right side harnesses the current of the water to turn the trash collecting conveyor belt.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437" y="780094"/>
            <a:ext cx="38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array of solar panels on the roof of the Trash Wheel gives extra power to run the conveyor belt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9216" y="2961088"/>
            <a:ext cx="2161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powerful conveyor belt lifts up trash and dumps in a large trash bag; storing it safely until it gets emptied.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45081" y="2465113"/>
            <a:ext cx="1900051" cy="6035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48355" y="6578528"/>
            <a:ext cx="418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http://www.cantonwaterwheel.com/</a:t>
            </a:r>
          </a:p>
        </p:txBody>
      </p:sp>
    </p:spTree>
    <p:extLst>
      <p:ext uri="{BB962C8B-B14F-4D97-AF65-F5344CB8AC3E}">
        <p14:creationId xmlns:p14="http://schemas.microsoft.com/office/powerpoint/2010/main" val="137001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622" y="375470"/>
            <a:ext cx="9905998" cy="1208868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THE INNOVATIVE SOLUTION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419155"/>
            <a:ext cx="11417299" cy="53314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Across it’s first two years of trash collecting, </a:t>
            </a:r>
          </a:p>
          <a:p>
            <a:pPr marL="0" indent="0">
              <a:buNone/>
            </a:pPr>
            <a:r>
              <a:rPr lang="en-US" sz="2800" dirty="0"/>
              <a:t>the Trash Wheel has collected a surprising </a:t>
            </a:r>
          </a:p>
          <a:p>
            <a:pPr marL="0" indent="0">
              <a:buNone/>
            </a:pPr>
            <a:r>
              <a:rPr lang="en-US" sz="2800" dirty="0"/>
              <a:t>amount of common items: </a:t>
            </a:r>
          </a:p>
          <a:p>
            <a:endParaRPr lang="en-US" dirty="0"/>
          </a:p>
          <a:p>
            <a:r>
              <a:rPr lang="en-US" sz="2400" dirty="0"/>
              <a:t>234,820 PLASTIC BOTTLES</a:t>
            </a:r>
          </a:p>
          <a:p>
            <a:r>
              <a:rPr lang="en-US" sz="2400" dirty="0"/>
              <a:t>7,209,000 CIGARETTE BUTTS</a:t>
            </a:r>
          </a:p>
          <a:p>
            <a:r>
              <a:rPr lang="en-US" sz="2400" dirty="0"/>
              <a:t>150,180 PLASTIC BAGS</a:t>
            </a:r>
          </a:p>
          <a:p>
            <a:r>
              <a:rPr lang="en-US" sz="2400" dirty="0"/>
              <a:t>233,159 CHIP BAGS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/>
              <a:t>THE TRASH WHEEL HAS</a:t>
            </a:r>
          </a:p>
          <a:p>
            <a:pPr marL="914400" lvl="2" indent="0">
              <a:buNone/>
            </a:pPr>
            <a:r>
              <a:rPr lang="en-US" sz="3600" dirty="0"/>
              <a:t>COLLECTED MORE THAN</a:t>
            </a:r>
          </a:p>
          <a:p>
            <a:pPr marL="914400" lvl="2" indent="0">
              <a:buNone/>
            </a:pPr>
            <a:r>
              <a:rPr lang="en-US" sz="3600" dirty="0"/>
              <a:t>204 TONS OF TRASH!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pic>
        <p:nvPicPr>
          <p:cNvPr id="4098" name="Picture 2" descr="http://baltimorewaterfront.com/wp-content/uploads/2015/06/water-wheel-120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6" y="1799424"/>
            <a:ext cx="4510007" cy="396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5"/>
          <p:cNvCxnSpPr/>
          <p:nvPr/>
        </p:nvCxnSpPr>
        <p:spPr>
          <a:xfrm flipV="1">
            <a:off x="4988953" y="4857008"/>
            <a:ext cx="1922486" cy="1471519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404" y="4711714"/>
            <a:ext cx="1798476" cy="1780186"/>
          </a:xfrm>
          <a:prstGeom prst="rect">
            <a:avLst/>
          </a:prstGeom>
        </p:spPr>
      </p:pic>
      <p:sp>
        <p:nvSpPr>
          <p:cNvPr id="5" name="AutoShape 2" descr="Image result for cartoon pictures of chip ba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94131">
            <a:off x="10223694" y="1522588"/>
            <a:ext cx="1021897" cy="1115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97683" y="6491900"/>
            <a:ext cx="528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http://baltimorewaterfront.com/healthy-harbor/water-wheel/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5297" y="3106326"/>
            <a:ext cx="883622" cy="13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8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Organizations Behind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Trash Wheel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2916" y="3110164"/>
            <a:ext cx="4185623" cy="8827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Waterfront Partnership of 			Baltimore</a:t>
            </a:r>
          </a:p>
          <a:p>
            <a:r>
              <a:rPr lang="en-US" sz="2000" dirty="0"/>
              <a:t>http://baltimorewaterfront.com/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8136" y="4215740"/>
            <a:ext cx="4928260" cy="2642259"/>
          </a:xfrm>
        </p:spPr>
        <p:txBody>
          <a:bodyPr>
            <a:noAutofit/>
          </a:bodyPr>
          <a:lstStyle/>
          <a:p>
            <a:r>
              <a:rPr lang="en-US" sz="2000" dirty="0"/>
              <a:t>The mission of this organization is to promote the wellness of the waterfront of Baltimore. Their goal is to make the Inner Harbor swimmable and fishable by 2020.</a:t>
            </a:r>
          </a:p>
          <a:p>
            <a:r>
              <a:rPr lang="en-US" sz="2000" dirty="0"/>
              <a:t>Since the Trash Wheel started its work in May 2014, it has gathered 204 tons of trash from the Inner Harbor!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402603" y="2951199"/>
            <a:ext cx="4525168" cy="10236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Canton Water </a:t>
            </a:r>
          </a:p>
          <a:p>
            <a:pPr>
              <a:spcBef>
                <a:spcPts val="0"/>
              </a:spcBef>
            </a:pPr>
            <a:r>
              <a:rPr lang="en-US" dirty="0"/>
              <a:t>Wheel</a:t>
            </a:r>
          </a:p>
          <a:p>
            <a:r>
              <a:rPr lang="en-US" sz="2000" dirty="0"/>
              <a:t>http://www.cantonwaterwheel.com/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402603" y="4233535"/>
            <a:ext cx="4839386" cy="262446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The mission of this organization is raise awareness of the problem of trash in our waterways and to raise money to purchase another trash wheel.</a:t>
            </a:r>
          </a:p>
          <a:p>
            <a:r>
              <a:rPr lang="en-US" sz="2200" dirty="0"/>
              <a:t>The organization has already raised $461,052 for the purchase of another trash wheel. </a:t>
            </a:r>
          </a:p>
          <a:p>
            <a:endParaRPr lang="en-US" dirty="0"/>
          </a:p>
        </p:txBody>
      </p:sp>
      <p:pic>
        <p:nvPicPr>
          <p:cNvPr id="1026" name="Picture 2" descr="http://baltimorewaterfront.com/wp-content/uploads/2015/06/water-wheel-1200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383">
            <a:off x="6381360" y="272116"/>
            <a:ext cx="3388618" cy="21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1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880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DO TO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662546"/>
            <a:ext cx="8596668" cy="441754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people picking up tr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0302">
            <a:off x="8140215" y="318614"/>
            <a:ext cx="3236193" cy="2056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184611">
            <a:off x="8783536" y="2329184"/>
            <a:ext cx="23519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Pick up trash in your own neighborhoods and parks so it doesn’t flow into the Jones Falls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770" y="4700518"/>
            <a:ext cx="2318219" cy="1775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2117">
            <a:off x="677920" y="3618960"/>
            <a:ext cx="2889104" cy="20425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400000">
            <a:off x="8864159" y="5545455"/>
            <a:ext cx="211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bit counts!</a:t>
            </a:r>
          </a:p>
        </p:txBody>
      </p:sp>
      <p:sp>
        <p:nvSpPr>
          <p:cNvPr id="14" name="TextBox 13"/>
          <p:cNvSpPr txBox="1"/>
          <p:nvPr/>
        </p:nvSpPr>
        <p:spPr>
          <a:xfrm rot="21079372">
            <a:off x="1382356" y="5714902"/>
            <a:ext cx="2042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Volunteer for community clean 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090" y="3384152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Spread the word!</a:t>
            </a:r>
          </a:p>
          <a:p>
            <a:r>
              <a:rPr lang="en-US" dirty="0"/>
              <a:t>Tell friends and family about the </a:t>
            </a:r>
          </a:p>
          <a:p>
            <a:r>
              <a:rPr lang="en-US" dirty="0"/>
              <a:t>problem of trash and how they </a:t>
            </a:r>
          </a:p>
          <a:p>
            <a:r>
              <a:rPr lang="en-US" dirty="0"/>
              <a:t>can help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707" y="1260968"/>
            <a:ext cx="3515096" cy="2210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33" y="1152531"/>
            <a:ext cx="1683364" cy="1749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99769" y="2508609"/>
            <a:ext cx="234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Donate money for another trash wheel!</a:t>
            </a:r>
          </a:p>
        </p:txBody>
      </p:sp>
    </p:spTree>
    <p:extLst>
      <p:ext uri="{BB962C8B-B14F-4D97-AF65-F5344CB8AC3E}">
        <p14:creationId xmlns:p14="http://schemas.microsoft.com/office/powerpoint/2010/main" val="124467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5100"/>
            <a:ext cx="859666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Lessons to Take Away From </a:t>
            </a:r>
            <a:r>
              <a:rPr lang="en-US" dirty="0" err="1"/>
              <a:t>Centropa</a:t>
            </a:r>
            <a:br>
              <a:rPr lang="en-US" dirty="0"/>
            </a:br>
            <a:r>
              <a:rPr lang="en-US" sz="2200" b="1" i="1" dirty="0"/>
              <a:t>Milton Wolf…Make things happen for those that need it most</a:t>
            </a:r>
            <a:br>
              <a:rPr lang="en-US" sz="2200" b="1" i="1" dirty="0"/>
            </a:br>
            <a:br>
              <a:rPr lang="en-US" sz="2200" b="1" i="1" dirty="0"/>
            </a:br>
            <a:br>
              <a:rPr lang="en-US" dirty="0"/>
            </a:b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675744" y="1397000"/>
            <a:ext cx="4185623" cy="1340245"/>
          </a:xfrm>
        </p:spPr>
        <p:txBody>
          <a:bodyPr/>
          <a:lstStyle/>
          <a:p>
            <a:r>
              <a:rPr lang="en-US" b="1" dirty="0"/>
              <a:t>Example of Survival in </a:t>
            </a:r>
            <a:r>
              <a:rPr lang="en-US" b="1" dirty="0" err="1"/>
              <a:t>Sarejevo</a:t>
            </a:r>
            <a:r>
              <a:rPr lang="en-US" b="1" dirty="0"/>
              <a:t>: Friendship in a Time of War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3" y="2203845"/>
            <a:ext cx="4185623" cy="4476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Despite the war tearing apart the community because of religious divides, a small group in the community pulled together to survive and thrive the best they could.  This group worked together no matter anyone’s religion.   </a:t>
            </a:r>
          </a:p>
          <a:p>
            <a:pPr>
              <a:buFontTx/>
              <a:buChar char="-"/>
            </a:pPr>
            <a:r>
              <a:rPr lang="en-US" dirty="0"/>
              <a:t>Provided food</a:t>
            </a:r>
          </a:p>
          <a:p>
            <a:pPr>
              <a:buFontTx/>
              <a:buChar char="-"/>
            </a:pPr>
            <a:r>
              <a:rPr lang="en-US" dirty="0"/>
              <a:t>Provided medicine</a:t>
            </a:r>
          </a:p>
          <a:p>
            <a:pPr>
              <a:buFontTx/>
              <a:buChar char="-"/>
            </a:pPr>
            <a:r>
              <a:rPr lang="en-US" dirty="0"/>
              <a:t>Provided friendship and support</a:t>
            </a:r>
          </a:p>
          <a:p>
            <a:pPr>
              <a:buFontTx/>
              <a:buChar char="-"/>
            </a:pPr>
            <a:r>
              <a:rPr lang="en-US" dirty="0"/>
              <a:t>Shared the story with others around the world</a:t>
            </a:r>
          </a:p>
          <a:p>
            <a:pPr marL="0" indent="0">
              <a:buNone/>
            </a:pPr>
            <a:endParaRPr lang="en-US" sz="2900" b="1" dirty="0"/>
          </a:p>
          <a:p>
            <a:pPr>
              <a:buFontTx/>
              <a:buChar char="-"/>
            </a:pPr>
            <a:endParaRPr lang="en-US" sz="2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5088384" y="1778991"/>
            <a:ext cx="4185618" cy="576262"/>
          </a:xfrm>
        </p:spPr>
        <p:txBody>
          <a:bodyPr/>
          <a:lstStyle/>
          <a:p>
            <a:r>
              <a:rPr lang="en-US" b="1" dirty="0"/>
              <a:t>Our Example: The Trash Wheel</a:t>
            </a:r>
          </a:p>
          <a:p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5088383" y="2210590"/>
            <a:ext cx="5960617" cy="4469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Despite the Inner Harbor being un-swimmable, unfishable, and ugly to look at, a group of individuals have banded together to come up with an innovative solution to help the health of our waterways with the goal of turning it all around by 2020.</a:t>
            </a:r>
          </a:p>
          <a:p>
            <a:pPr>
              <a:buFontTx/>
              <a:buChar char="-"/>
            </a:pPr>
            <a:r>
              <a:rPr lang="en-US" dirty="0"/>
              <a:t>Raised awareness of the problem of trash in the water</a:t>
            </a:r>
          </a:p>
          <a:p>
            <a:pPr>
              <a:buFontTx/>
              <a:buChar char="-"/>
            </a:pPr>
            <a:r>
              <a:rPr lang="en-US" dirty="0"/>
              <a:t>Taken action with one Trash Wheel resulting in 204 tons of trash removed in two years</a:t>
            </a:r>
          </a:p>
          <a:p>
            <a:pPr>
              <a:buFontTx/>
              <a:buChar char="-"/>
            </a:pPr>
            <a:r>
              <a:rPr lang="en-US" dirty="0"/>
              <a:t>Raised money for the purchase of another water wheel</a:t>
            </a:r>
          </a:p>
          <a:p>
            <a:pPr>
              <a:buFontTx/>
              <a:buChar char="-"/>
            </a:pPr>
            <a:r>
              <a:rPr lang="en-US" dirty="0"/>
              <a:t>Promoted cleaner water for wildlife and the citizens of the Baltimore community and beyond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76769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</TotalTime>
  <Words>726</Words>
  <Application>Microsoft Macintosh PowerPoint</Application>
  <PresentationFormat>Widescreen</PresentationFormat>
  <Paragraphs>84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3</vt:lpstr>
      <vt:lpstr>Facet</vt:lpstr>
      <vt:lpstr>Baltimore's Trash Wheel:  Addressing the Community Problem of Trash in our Waterways Allison Kortte, Amy Hubbard, and Olivia Restelli    </vt:lpstr>
      <vt:lpstr>Objectives</vt:lpstr>
      <vt:lpstr>WHY IS POLLUTION IN THE HARBOR BAD?</vt:lpstr>
      <vt:lpstr>Innovative Soluation:  WHAT IS THE TRASH WHEEL?</vt:lpstr>
      <vt:lpstr>                   HOW IT WORKS                      </vt:lpstr>
      <vt:lpstr>RESULTS OF THE INNOVATIVE SOLUTION </vt:lpstr>
      <vt:lpstr>The Organizations Behind  the Trash Wheel</vt:lpstr>
      <vt:lpstr>WHAT CAN YOU DO TO HELP?</vt:lpstr>
      <vt:lpstr>Lessons to Take Away From Centropa Milton Wolf…Make things happen for those that need it most   </vt:lpstr>
      <vt:lpstr>Take Home Points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Baltimore's Mr. trash wheel</dc:title>
  <dc:creator>Allison Kortte</dc:creator>
  <cp:lastModifiedBy>Lauren Granite</cp:lastModifiedBy>
  <cp:revision>97</cp:revision>
  <dcterms:created xsi:type="dcterms:W3CDTF">2016-04-27T17:11:22Z</dcterms:created>
  <dcterms:modified xsi:type="dcterms:W3CDTF">2018-09-19T11:18:32Z</dcterms:modified>
</cp:coreProperties>
</file>