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5" r:id="rId2"/>
    <p:sldId id="266" r:id="rId3"/>
    <p:sldId id="267" r:id="rId4"/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12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3187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C10188-DC2C-458D-AB41-143A0BE9A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634E15-7196-43FC-B912-C4D8B4A2C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16927-5E9C-4E77-85FE-EE4C81C1DE39}" type="datetimeFigureOut">
              <a:rPr lang="en-US" smtClean="0"/>
              <a:t>8/15/2025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A2570-D5B6-41CB-96C2-FFC9944668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1B37-7A69-4C30-9B63-29F8242FC2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9B6C8-888A-401B-9F9B-D41D36B6C3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00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98B7E-6604-4F74-86DB-B30627D56244}" type="datetimeFigureOut">
              <a:rPr lang="en-US" smtClean="0"/>
              <a:t>8/15/2025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28A1F-3E69-47E5-AE93-E7F2155A24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33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3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B651-5612-4E6A-9B35-A555D082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389A2-D77B-40CA-AD1E-0178AEFAD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CA993-CBEA-48C5-BD35-50ABDFF64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ED8E0-95EC-469F-9B7E-562FBDFDE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4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6F88-2A37-410D-A685-E455AF3D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4B46-B015-44F7-8DC0-AFB8D275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C8232-2077-497A-9142-B787E2B03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6077C-D913-4FD0-B6E0-6D70BEFD4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05DBB-3AA9-4435-AC97-732293FDE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4C901-FCAF-4DFB-A621-6A969641C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2623-2255-4BBA-9577-B3A3FD2A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9F0F0-5E7C-4FC9-8E90-6ADCD7A71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3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D3FFB-BE14-4D90-A515-10EDD1BEE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7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1E51-BE82-4B1B-9CB6-89C26464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BF8C-3CF7-47E6-9AB0-15584178B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7DA3C-0298-45CF-AFC3-41031C076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4FF87-D01E-416B-9EF8-E107C4EDD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41ECAC-0557-4843-8433-067E4414E2F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7512001" cy="672785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39438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3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3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vert="horz" lIns="91440" tIns="108000" rIns="91440" bIns="108000" rtlCol="0" anchor="ctr">
            <a:spAutoFit/>
          </a:bodyPr>
          <a:lstStyle>
            <a:lvl1pPr>
              <a:defRPr lang="en-US" sz="400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7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D3C5ED2-B01D-4104-B193-BC78D76A464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6305550" cy="672147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974" y="611077"/>
            <a:ext cx="4695825" cy="833663"/>
          </a:xfrm>
          <a:solidFill>
            <a:schemeClr val="accent2">
              <a:lumMod val="50000"/>
            </a:schemeClr>
          </a:solidFill>
        </p:spPr>
        <p:txBody>
          <a:bodyPr wrap="square"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0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vert="horz" lIns="396000" tIns="0" rIns="396000" bIns="0" rtlCol="0" anchor="ctr">
            <a:noAutofit/>
          </a:bodyPr>
          <a:lstStyle>
            <a:lvl1pPr algn="r">
              <a:lnSpc>
                <a:spcPct val="70000"/>
              </a:lnSpc>
              <a:defRPr lang="en-US" sz="5200" b="0" spc="-150" dirty="0"/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365124"/>
            <a:ext cx="6648448" cy="5984875"/>
          </a:xfrm>
        </p:spPr>
        <p:txBody>
          <a:bodyPr lIns="108000" tIns="108000" rIns="108000" bIns="10800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9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65237DA4-112F-40B2-8C8C-EB23506D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lIns="396000" rIns="396000">
            <a:normAutofit/>
          </a:bodyPr>
          <a:lstStyle>
            <a:lvl1pPr>
              <a:lnSpc>
                <a:spcPct val="70000"/>
              </a:lnSpc>
              <a:defRPr sz="5200" spc="-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4"/>
            <a:ext cx="6156323" cy="5984875"/>
          </a:xfrm>
        </p:spPr>
        <p:txBody>
          <a:bodyPr lIns="108000" tIns="108000" rIns="108000" bIns="108000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8E6EF2-4B2F-4D0D-9505-CE928729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611076"/>
            <a:ext cx="6648448" cy="5738923"/>
          </a:xfrm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1A21B9-BA54-413B-940E-027C32E4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solidFill>
            <a:schemeClr val="accent2">
              <a:lumMod val="50000"/>
            </a:schemeClr>
          </a:solidFill>
        </p:spPr>
        <p:txBody>
          <a:bodyPr wrap="square" tIns="108000" bIns="108000"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5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BDA7-8BE9-42D5-ACF1-0F51423A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EF73F-3CCA-4312-8E9C-2B4629DA1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BF716-502C-4821-A3A0-19C2C508EE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8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8E4AFE-E166-4B84-B0C8-9205038D803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17517-B672-49BA-AC6E-AB66D063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92C27-7843-4B22-9200-B7304E6A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B4F10-F75B-41A8-B994-BFF68949E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2D21E2-8DEB-4F43-A26E-B8DA900A9230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CD3143-7FD1-40EA-AA4A-47C72380AEC2}"/>
              </a:ext>
            </a:extLst>
          </p:cNvPr>
          <p:cNvSpPr/>
          <p:nvPr userDrawn="1"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9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60" r:id="rId3"/>
    <p:sldLayoutId id="2147483665" r:id="rId4"/>
    <p:sldLayoutId id="2147483666" r:id="rId5"/>
    <p:sldLayoutId id="2147483650" r:id="rId6"/>
    <p:sldLayoutId id="2147483663" r:id="rId7"/>
    <p:sldLayoutId id="2147483664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D4E47D6-89AC-45BB-BB39-778575D9B2D3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" r="3094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82A64BD-E412-4BCF-8B65-7E7E6A20F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David Albahari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A79CA-738B-4475-A329-CB835A901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15 March 1948 in Peć (Peja), then PR Serbia, FPR Yugoslavia.</a:t>
            </a:r>
            <a:endParaRPr lang="sr-Latn-RS" sz="18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Died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30 July 2023 in Belgrade, Serbia, at age 75.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Sephardic Jewish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father and </a:t>
            </a: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Serbian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mother, with family survivor experiences from the Holocaust.</a:t>
            </a:r>
            <a:endParaRPr lang="sr-Latn-RS" sz="18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Graduated in English language and literature from the </a:t>
            </a: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University of Belgrade Faculty of Philology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RS" sz="18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sr-Latn-RS" sz="18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BE898-889C-49FB-BE65-79103C51BA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PAGE </a:t>
            </a:r>
            <a:fld id="{4A9B5881-4007-4345-955A-79C2656F0C4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429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487CEDA-8D36-4F1B-9915-CB3D999E2149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r="10561"/>
          <a:stretch>
            <a:fillRect/>
          </a:stretch>
        </p:blipFill>
        <p:spPr>
          <a:xfrm>
            <a:off x="0" y="1"/>
            <a:ext cx="4324827" cy="46101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1024F0A-D268-4BE6-A540-C9B7BEC3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David Albahari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6B7DA1-EE87-4E4B-A54F-EF0F13918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5875" y="1825625"/>
            <a:ext cx="6257925" cy="4351338"/>
          </a:xfrm>
        </p:spPr>
        <p:txBody>
          <a:bodyPr>
            <a:normAutofit/>
          </a:bodyPr>
          <a:lstStyle/>
          <a:p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Known for blending </a:t>
            </a: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postmodern experimentation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post-conflict realism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addressing exile, family history, trauma, and identity .</a:t>
            </a:r>
          </a:p>
          <a:p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Authored 13+ novels, 11+ short story collections, essays, children’s books, and poetry</a:t>
            </a:r>
          </a:p>
          <a:p>
            <a:endParaRPr lang="sr-Latn-RS" sz="18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sr-Latn-RS" sz="1800" b="1" dirty="0">
                <a:solidFill>
                  <a:srgbClr val="FFFFFF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📚</a:t>
            </a: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Notable Works</a:t>
            </a:r>
            <a:endParaRPr lang="sr-Latn-R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sr-Latn-RS" sz="1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Bait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(Mamac, 1996) – novel exploring family, memory, the Holocaust</a:t>
            </a:r>
            <a:r>
              <a:rPr lang="sr-Latn-RS" sz="18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sr-Latn-RS" sz="1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Snow Man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(Snežni čovek, 1995); </a:t>
            </a:r>
            <a:r>
              <a:rPr lang="sr-Latn-RS" sz="1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Götz and Meyer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(1998); </a:t>
            </a:r>
            <a:r>
              <a:rPr lang="sr-Latn-RS" sz="1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Leeches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(2005); </a:t>
            </a:r>
            <a:r>
              <a:rPr lang="sr-Latn-RS" sz="1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Checkpoint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(2011) – all translated into English.</a:t>
            </a:r>
            <a:endParaRPr lang="sr-Latn-RS" sz="1800" dirty="0">
              <a:solidFill>
                <a:srgbClr val="FFFFF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sr-Latn-RS" sz="1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Words Are Something Else</a:t>
            </a:r>
            <a: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English short story anthology. </a:t>
            </a:r>
            <a:endParaRPr lang="sr-Latn-RS" sz="18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Latn-RS" sz="18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14CC97-3126-4722-90A2-6A8740094B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PAGE </a:t>
            </a:r>
            <a:fld id="{4A9B5881-4007-4345-955A-79C2656F0C4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64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D2314-AB32-46F0-82F2-45A6AB470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44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Götz and Meyer: Tasks</a:t>
            </a:r>
            <a:endParaRPr lang="sr-Latn-R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356CFF-D478-4ED8-B2AA-24F760F371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Form the international group up to 6 participants</a:t>
            </a:r>
          </a:p>
          <a:p>
            <a:r>
              <a:rPr lang="sr-Latn-RS" dirty="0"/>
              <a:t>Every group will be given different extract from the novel </a:t>
            </a:r>
            <a:r>
              <a:rPr lang="sr-Latn-RS" sz="20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Götz and Meyer</a:t>
            </a:r>
          </a:p>
          <a:p>
            <a:r>
              <a:rPr lang="sr-Latn-R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the given extract</a:t>
            </a:r>
          </a:p>
          <a:p>
            <a:r>
              <a:rPr lang="sr-Latn-R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your group, discuss the questions on the next slide </a:t>
            </a:r>
          </a:p>
          <a:p>
            <a:endParaRPr lang="sr-Latn-RS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114E0C-5939-4800-A30B-836E59C677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PAGE </a:t>
            </a:r>
            <a:fld id="{4A9B5881-4007-4345-955A-79C2656F0C49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37642DC-A2C1-43FC-A5B4-3492FF4726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88721"/>
            <a:ext cx="5181600" cy="2339245"/>
          </a:xfrm>
        </p:spPr>
      </p:pic>
    </p:spTree>
    <p:extLst>
      <p:ext uri="{BB962C8B-B14F-4D97-AF65-F5344CB8AC3E}">
        <p14:creationId xmlns:p14="http://schemas.microsoft.com/office/powerpoint/2010/main" val="4187266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C8452-E95A-4365-957D-5B1C57E9A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„Gotz and Meyer“ by David Albahari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03665D7-1B97-469C-9EC3-171C4E8AF2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7" y="2143125"/>
            <a:ext cx="2214463" cy="340121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7DB31-601C-4D97-BD87-4F501154D0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43300" y="1876425"/>
            <a:ext cx="7810500" cy="4300538"/>
          </a:xfrm>
        </p:spPr>
        <p:txBody>
          <a:bodyPr>
            <a:normAutofit fontScale="925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emotions or thoughts did this extract evoke in you, and how does the narrator’s voice influence your response?</a:t>
            </a:r>
            <a:b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sz="1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Consider how Albahari uses calm, detached narration to describe deeply traumatic events. Why might he have chosen this approach?</a:t>
            </a:r>
            <a:endParaRPr lang="sr-Latn-RS" sz="18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this passage help us understand the mechanisms and consequences of systematic violence and memory—or the lack of it—in our societies?</a:t>
            </a:r>
            <a:b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sz="1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does this suggest about the way history is remembered, forgotten, or silenced—especially in relation to places like the Old Fairground?</a:t>
            </a:r>
            <a:endParaRPr lang="sr-Latn-RS" sz="18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sr-Latn-RS" sz="18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you imagine using this extract in your classroom? If so, how would you frame it for your students, and what learning objectives would you want to achieve?</a:t>
            </a:r>
            <a:br>
              <a:rPr lang="sr-Latn-RS" sz="18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sz="1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Would you pair it with local history, literature, personal testimonies, or visual materials? What challenges do you anticipate, and how might students respond?</a:t>
            </a:r>
            <a:endParaRPr lang="sr-Latn-RS" sz="18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9C3FD-11FF-4FC0-9747-D7B97FCD97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PAGE </a:t>
            </a:r>
            <a:fld id="{4A9B5881-4007-4345-955A-79C2656F0C4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531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54">
      <a:dk1>
        <a:srgbClr val="000000"/>
      </a:dk1>
      <a:lt1>
        <a:srgbClr val="FFFFFF"/>
      </a:lt1>
      <a:dk2>
        <a:srgbClr val="242A41"/>
      </a:dk2>
      <a:lt2>
        <a:srgbClr val="E2E8E3"/>
      </a:lt2>
      <a:accent1>
        <a:srgbClr val="5370C5"/>
      </a:accent1>
      <a:accent2>
        <a:srgbClr val="17B2D1"/>
      </a:accent2>
      <a:accent3>
        <a:srgbClr val="2978E7"/>
      </a:accent3>
      <a:accent4>
        <a:srgbClr val="7829E7"/>
      </a:accent4>
      <a:accent5>
        <a:srgbClr val="B517D5"/>
      </a:accent5>
      <a:accent6>
        <a:srgbClr val="E729B7"/>
      </a:accent6>
      <a:hlink>
        <a:srgbClr val="5370C5"/>
      </a:hlink>
      <a:folHlink>
        <a:srgbClr val="7F7F7F"/>
      </a:folHlink>
    </a:clrScheme>
    <a:fontScheme name="MS Surge Teach Light and Dark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7543618_win32_fixed.potx" id="{ADAA76EA-DF5A-4461-9F55-FB2239CA5BEE}" vid="{736839AE-787B-453A-8CE5-01202B88CD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ppt/theme/themeOverride2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Corporate teach a course</Template>
  <TotalTime>32</TotalTime>
  <Words>379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Segoe UI Emoji</vt:lpstr>
      <vt:lpstr>Symbol</vt:lpstr>
      <vt:lpstr>Times New Roman</vt:lpstr>
      <vt:lpstr>Wingdings</vt:lpstr>
      <vt:lpstr>Office Theme</vt:lpstr>
      <vt:lpstr>David Albahari</vt:lpstr>
      <vt:lpstr>David Albahari</vt:lpstr>
      <vt:lpstr>Götz and Meyer: Tasks</vt:lpstr>
      <vt:lpstr>„Gotz and Meyer“ by David Albahari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David Albahari</dc:title>
  <dc:creator>Jelena</dc:creator>
  <cp:lastModifiedBy>Jelena</cp:lastModifiedBy>
  <cp:revision>2</cp:revision>
  <dcterms:created xsi:type="dcterms:W3CDTF">2025-07-15T04:54:35Z</dcterms:created>
  <dcterms:modified xsi:type="dcterms:W3CDTF">2025-08-15T13:31:28Z</dcterms:modified>
</cp:coreProperties>
</file>